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88" r:id="rId6"/>
    <p:sldId id="313" r:id="rId7"/>
    <p:sldId id="312" r:id="rId8"/>
    <p:sldId id="310" r:id="rId9"/>
    <p:sldId id="289" r:id="rId10"/>
    <p:sldId id="308" r:id="rId11"/>
    <p:sldId id="292" r:id="rId12"/>
    <p:sldId id="300" r:id="rId13"/>
    <p:sldId id="295" r:id="rId14"/>
    <p:sldId id="296" r:id="rId15"/>
    <p:sldId id="309" r:id="rId16"/>
    <p:sldId id="297" r:id="rId17"/>
    <p:sldId id="298" r:id="rId18"/>
    <p:sldId id="299" r:id="rId19"/>
    <p:sldId id="304" r:id="rId20"/>
    <p:sldId id="305" r:id="rId21"/>
    <p:sldId id="307" r:id="rId22"/>
    <p:sldId id="311" r:id="rId23"/>
    <p:sldId id="291" r:id="rId24"/>
    <p:sldId id="281"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xema González Balseiro" initials="TGB" lastIdx="1" clrIdx="0">
    <p:extLst>
      <p:ext uri="{19B8F6BF-5375-455C-9EA6-DF929625EA0E}">
        <p15:presenceInfo xmlns:p15="http://schemas.microsoft.com/office/powerpoint/2012/main" userId="a6c5b3bf80d4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B31D3-ED62-4591-977F-E4E82B58F9B4}" v="10" dt="2021-10-09T17:21:01.239"/>
    <p1510:client id="{7571830A-07EA-4197-9FEC-742589B15CC6}" v="269" dt="2021-10-10T13:53:12.270"/>
    <p1510:client id="{D7946B40-3E39-4175-97DE-6F38C66A2304}" v="68" dt="2021-10-10T13:53:29.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13/10/2021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services/cognitive-services/custom-vision-servi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a:solidFill>
                  <a:srgbClr val="E6E6E6"/>
                </a:solidFill>
                <a:effectLst/>
                <a:latin typeface="Segoe UI" panose="020B0502040204020203" pitchFamily="34" charset="0"/>
              </a:rPr>
              <a:t>Transcripción de audio</a:t>
            </a:r>
            <a:r>
              <a:rPr lang="es-ES" b="0" i="0">
                <a:solidFill>
                  <a:srgbClr val="E6E6E6"/>
                </a:solidFill>
                <a:effectLst/>
                <a:latin typeface="Segoe UI" panose="020B0502040204020203" pitchFamily="34" charset="0"/>
              </a:rPr>
              <a:t>: convierte voz en texto en más de 50 idiomas y permite extensiones. Entre los idiomas que se admiten se incluyen: inglés (EE. UU.), inglés (Reino Unido), inglés (Australia ), español, español (México), francés, francés (Canadá), alemán, italiano, chino mandarín, chino (cantonés, tradicional), chino (simplificado), japonés, ruso, portugués, hindi, checo, neerlandés, polaco, danés, noruego, finés, sueco, tailandés, turco, coreano, árabe (Egipto), árabe (República Árabe de Siria), árabe (Israel), árabe (Iraq), árabe (Jordania), árabe (Kuwait), árabe (Líbano), Árabe (Omán), árabe (Qatar), árabe (Arabia Saudí), árabe (Emiratos Árabes Unidos), árabe (Autoridad Palestina) y árabe estándar moderno (</a:t>
            </a:r>
            <a:r>
              <a:rPr lang="es-ES" b="0" i="0" err="1">
                <a:solidFill>
                  <a:srgbClr val="E6E6E6"/>
                </a:solidFill>
                <a:effectLst/>
                <a:latin typeface="Segoe UI" panose="020B0502040204020203" pitchFamily="34" charset="0"/>
              </a:rPr>
              <a:t>Bahrein</a:t>
            </a:r>
            <a:r>
              <a:rPr lang="es-ES" b="0" i="0">
                <a:solidFill>
                  <a:srgbClr val="E6E6E6"/>
                </a:solidFill>
                <a:effectLst/>
                <a:latin typeface="Segoe UI" panose="020B0502040204020203" pitchFamily="34" charset="0"/>
              </a:rPr>
              <a:t>) .</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idioma automática</a:t>
            </a:r>
            <a:r>
              <a:rPr lang="es-ES" b="0" i="0">
                <a:solidFill>
                  <a:srgbClr val="E6E6E6"/>
                </a:solidFill>
                <a:effectLst/>
                <a:latin typeface="Segoe UI" panose="020B0502040204020203" pitchFamily="34" charset="0"/>
              </a:rPr>
              <a:t>: identifica automáticamente el idioma hablado dominante. Los idiomas admitidos son los siguientes: alemán, chino (mandarín), español, francés, inglés, italiano, japonés, portugués y ruso. Si el idioma hablado no se puede identificar con confianza, Video </a:t>
            </a:r>
            <a:r>
              <a:rPr lang="es-ES" b="0" i="0" err="1">
                <a:solidFill>
                  <a:srgbClr val="E6E6E6"/>
                </a:solidFill>
                <a:effectLst/>
                <a:latin typeface="Segoe UI" panose="020B0502040204020203" pitchFamily="34" charset="0"/>
              </a:rPr>
              <a:t>Analyzer</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for</a:t>
            </a:r>
            <a:r>
              <a:rPr lang="es-ES" b="0" i="0">
                <a:solidFill>
                  <a:srgbClr val="E6E6E6"/>
                </a:solidFill>
                <a:effectLst/>
                <a:latin typeface="Segoe UI" panose="020B0502040204020203" pitchFamily="34" charset="0"/>
              </a:rPr>
              <a:t> Media supone que es inglés. </a:t>
            </a:r>
          </a:p>
          <a:p>
            <a:pPr algn="l">
              <a:buFont typeface="Arial" panose="020B0604020202020204" pitchFamily="34" charset="0"/>
              <a:buChar char="•"/>
            </a:pPr>
            <a:r>
              <a:rPr lang="es-ES" b="1" i="0">
                <a:solidFill>
                  <a:srgbClr val="E6E6E6"/>
                </a:solidFill>
                <a:effectLst/>
                <a:latin typeface="Segoe UI" panose="020B0502040204020203" pitchFamily="34" charset="0"/>
              </a:rPr>
              <a:t>Identificación y transcripción de voz en varios idiomas</a:t>
            </a:r>
            <a:r>
              <a:rPr lang="es-ES" b="0" i="0">
                <a:solidFill>
                  <a:srgbClr val="E6E6E6"/>
                </a:solidFill>
                <a:effectLst/>
                <a:latin typeface="Segoe UI" panose="020B0502040204020203" pitchFamily="34" charset="0"/>
              </a:rPr>
              <a:t>: identifica automáticamente el idioma hablado en diferentes segmentos del audio. Envía cada segmento del archivo multimedia que se va a transcribir y luego combina la transcripción en una unificada.</a:t>
            </a:r>
          </a:p>
          <a:p>
            <a:pPr algn="l">
              <a:buFont typeface="Arial" panose="020B0604020202020204" pitchFamily="34" charset="0"/>
              <a:buChar char="•"/>
            </a:pPr>
            <a:r>
              <a:rPr lang="es-ES" b="1" i="0">
                <a:solidFill>
                  <a:srgbClr val="E6E6E6"/>
                </a:solidFill>
                <a:effectLst/>
                <a:latin typeface="Segoe UI" panose="020B0502040204020203" pitchFamily="34" charset="0"/>
              </a:rPr>
              <a:t>Subtítulos (CC)</a:t>
            </a:r>
            <a:r>
              <a:rPr lang="es-ES" b="0" i="0">
                <a:solidFill>
                  <a:srgbClr val="E6E6E6"/>
                </a:solidFill>
                <a:effectLst/>
                <a:latin typeface="Segoe UI" panose="020B0502040204020203" pitchFamily="34" charset="0"/>
              </a:rPr>
              <a:t> : crea subtítulos en tres formatos: VTT, TTML y SRT.</a:t>
            </a:r>
          </a:p>
          <a:p>
            <a:pPr algn="l">
              <a:buFont typeface="Arial" panose="020B0604020202020204" pitchFamily="34" charset="0"/>
              <a:buChar char="•"/>
            </a:pPr>
            <a:r>
              <a:rPr lang="es-ES" b="1" i="0">
                <a:solidFill>
                  <a:srgbClr val="E6E6E6"/>
                </a:solidFill>
                <a:effectLst/>
                <a:latin typeface="Segoe UI" panose="020B0502040204020203" pitchFamily="34" charset="0"/>
              </a:rPr>
              <a:t>Reducción de ruido</a:t>
            </a:r>
            <a:r>
              <a:rPr lang="es-ES" b="0" i="0">
                <a:solidFill>
                  <a:srgbClr val="E6E6E6"/>
                </a:solidFill>
                <a:effectLst/>
                <a:latin typeface="Segoe UI" panose="020B0502040204020203" pitchFamily="34" charset="0"/>
              </a:rPr>
              <a:t>: borra el audio telefónico o las grabaciones ruidosas (basado en los filtros de Skype).</a:t>
            </a:r>
          </a:p>
          <a:p>
            <a:pPr algn="l">
              <a:buFont typeface="Arial" panose="020B0604020202020204" pitchFamily="34" charset="0"/>
              <a:buChar char="•"/>
            </a:pPr>
            <a:r>
              <a:rPr lang="es-ES" b="1" i="0">
                <a:solidFill>
                  <a:srgbClr val="E6E6E6"/>
                </a:solidFill>
                <a:effectLst/>
                <a:latin typeface="Segoe UI" panose="020B0502040204020203" pitchFamily="34" charset="0"/>
              </a:rPr>
              <a:t>Personalización de la transcripción</a:t>
            </a:r>
            <a:r>
              <a:rPr lang="es-ES" b="0" i="0">
                <a:solidFill>
                  <a:srgbClr val="E6E6E6"/>
                </a:solidFill>
                <a:effectLst/>
                <a:latin typeface="Segoe UI" panose="020B0502040204020203" pitchFamily="34" charset="0"/>
              </a:rPr>
              <a:t> (CRIS): entrena modelos personalizados de conversión de voz en texto para crear transcripciones específicas del sector.</a:t>
            </a:r>
          </a:p>
          <a:p>
            <a:pPr algn="l">
              <a:buFont typeface="Arial" panose="020B0604020202020204" pitchFamily="34" charset="0"/>
              <a:buChar char="•"/>
            </a:pPr>
            <a:r>
              <a:rPr lang="es-ES" b="1" i="0">
                <a:solidFill>
                  <a:srgbClr val="E6E6E6"/>
                </a:solidFill>
                <a:effectLst/>
                <a:latin typeface="Segoe UI" panose="020B0502040204020203" pitchFamily="34" charset="0"/>
              </a:rPr>
              <a:t>Enumeración de ponentes</a:t>
            </a:r>
            <a:r>
              <a:rPr lang="es-ES" b="0" i="0">
                <a:solidFill>
                  <a:srgbClr val="E6E6E6"/>
                </a:solidFill>
                <a:effectLst/>
                <a:latin typeface="Segoe UI" panose="020B0502040204020203" pitchFamily="34" charset="0"/>
              </a:rPr>
              <a:t>: asigna y comprende las palabras que transmitió cada ponente y cuándo. Se pueden detectar dieciséis ponentes en un solo archivo de audio.</a:t>
            </a:r>
          </a:p>
          <a:p>
            <a:pPr algn="l">
              <a:buFont typeface="Arial" panose="020B0604020202020204" pitchFamily="34" charset="0"/>
              <a:buChar char="•"/>
            </a:pPr>
            <a:r>
              <a:rPr lang="es-ES" b="1" i="0">
                <a:solidFill>
                  <a:srgbClr val="E6E6E6"/>
                </a:solidFill>
                <a:effectLst/>
                <a:latin typeface="Segoe UI" panose="020B0502040204020203" pitchFamily="34" charset="0"/>
              </a:rPr>
              <a:t>Estadísticas de los ponentes</a:t>
            </a:r>
            <a:r>
              <a:rPr lang="es-ES" b="0" i="0">
                <a:solidFill>
                  <a:srgbClr val="E6E6E6"/>
                </a:solidFill>
                <a:effectLst/>
                <a:latin typeface="Segoe UI" panose="020B0502040204020203" pitchFamily="34" charset="0"/>
              </a:rPr>
              <a:t>: Proporciona las estadísticas de las relaciones de voz de los ponentes.</a:t>
            </a:r>
          </a:p>
          <a:p>
            <a:pPr algn="l">
              <a:buFont typeface="Arial" panose="020B0604020202020204" pitchFamily="34" charset="0"/>
              <a:buChar char="•"/>
            </a:pPr>
            <a:r>
              <a:rPr lang="es-ES" b="1" i="0">
                <a:solidFill>
                  <a:srgbClr val="E6E6E6"/>
                </a:solidFill>
                <a:effectLst/>
                <a:latin typeface="Segoe UI" panose="020B0502040204020203" pitchFamily="34" charset="0"/>
              </a:rPr>
              <a:t>Moderación de contenido textual</a:t>
            </a:r>
            <a:r>
              <a:rPr lang="es-ES" b="0" i="0">
                <a:solidFill>
                  <a:srgbClr val="E6E6E6"/>
                </a:solidFill>
                <a:effectLst/>
                <a:latin typeface="Segoe UI" panose="020B0502040204020203" pitchFamily="34" charset="0"/>
              </a:rPr>
              <a:t>: detecta texto explícito en la transcripción de audio.</a:t>
            </a:r>
          </a:p>
          <a:p>
            <a:pPr algn="l">
              <a:buFont typeface="Arial" panose="020B0604020202020204" pitchFamily="34" charset="0"/>
              <a:buChar char="•"/>
            </a:pPr>
            <a:r>
              <a:rPr lang="es-ES" b="1" i="0">
                <a:solidFill>
                  <a:srgbClr val="E6E6E6"/>
                </a:solidFill>
                <a:effectLst/>
                <a:latin typeface="Segoe UI" panose="020B0502040204020203" pitchFamily="34" charset="0"/>
              </a:rPr>
              <a:t>Efectos de audio</a:t>
            </a:r>
            <a:r>
              <a:rPr lang="es-ES" b="0" i="0">
                <a:solidFill>
                  <a:srgbClr val="E6E6E6"/>
                </a:solidFill>
                <a:effectLst/>
                <a:latin typeface="Segoe UI" panose="020B0502040204020203" pitchFamily="34" charset="0"/>
              </a:rPr>
              <a:t> (versión preliminar): detecta los siguientes efectos de audio en los segmentos del contenido que no son de voz: disparo de un arma, rotura de un cristal, alarma, sirena, explosión, ladridos, gritos, risas, reacciones de una multitud (júbilo, aplausos y abucheos) y silencio. Nota: El conjunto completo de eventos solo está disponible cuando se elige "</a:t>
            </a:r>
            <a:r>
              <a:rPr lang="es-ES" b="0" i="0" err="1">
                <a:solidFill>
                  <a:srgbClr val="E6E6E6"/>
                </a:solidFill>
                <a:effectLst/>
                <a:latin typeface="Segoe UI" panose="020B0502040204020203" pitchFamily="34" charset="0"/>
              </a:rPr>
              <a:t>Advanced</a:t>
            </a:r>
            <a:r>
              <a:rPr lang="es-ES" b="0" i="0">
                <a:solidFill>
                  <a:srgbClr val="E6E6E6"/>
                </a:solidFill>
                <a:effectLst/>
                <a:latin typeface="Segoe UI" panose="020B0502040204020203" pitchFamily="34" charset="0"/>
              </a:rPr>
              <a:t> Audio </a:t>
            </a:r>
            <a:r>
              <a:rPr lang="es-ES" b="0" i="0" err="1">
                <a:solidFill>
                  <a:srgbClr val="E6E6E6"/>
                </a:solidFill>
                <a:effectLst/>
                <a:latin typeface="Segoe UI" panose="020B0502040204020203" pitchFamily="34" charset="0"/>
              </a:rPr>
              <a:t>Analysis</a:t>
            </a:r>
            <a:r>
              <a:rPr lang="es-ES" b="0" i="0">
                <a:solidFill>
                  <a:srgbClr val="E6E6E6"/>
                </a:solidFill>
                <a:effectLst/>
                <a:latin typeface="Segoe UI" panose="020B0502040204020203" pitchFamily="34" charset="0"/>
              </a:rPr>
              <a:t>" (Análisis de audio avanzado) en Upload </a:t>
            </a:r>
            <a:r>
              <a:rPr lang="es-ES" b="0" i="0" err="1">
                <a:solidFill>
                  <a:srgbClr val="E6E6E6"/>
                </a:solidFill>
                <a:effectLst/>
                <a:latin typeface="Segoe UI" panose="020B0502040204020203" pitchFamily="34" charset="0"/>
              </a:rPr>
              <a:t>preset</a:t>
            </a:r>
            <a:r>
              <a:rPr lang="es-ES" b="0" i="0">
                <a:solidFill>
                  <a:srgbClr val="E6E6E6"/>
                </a:solidFill>
                <a:effectLst/>
                <a:latin typeface="Segoe UI" panose="020B0502040204020203" pitchFamily="34" charset="0"/>
              </a:rPr>
              <a:t> (Cargar valores predeterminados); de lo contrario, solo estarán disponibles los eventos de silencio y reacciones de una multitud.</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emociones</a:t>
            </a:r>
            <a:r>
              <a:rPr lang="es-ES" b="0" i="0">
                <a:solidFill>
                  <a:srgbClr val="E6E6E6"/>
                </a:solidFill>
                <a:effectLst/>
                <a:latin typeface="Segoe UI" panose="020B0502040204020203" pitchFamily="34" charset="0"/>
              </a:rPr>
              <a:t>: identifica emociones en función de la voz (lo que se dice) y el tono (cómo se dice). La emoción podría ser felicidad, tristeza, ira o miedo.</a:t>
            </a:r>
          </a:p>
          <a:p>
            <a:pPr algn="l">
              <a:buFont typeface="Arial" panose="020B0604020202020204" pitchFamily="34" charset="0"/>
              <a:buChar char="•"/>
            </a:pPr>
            <a:r>
              <a:rPr lang="es-ES" b="1" i="0">
                <a:solidFill>
                  <a:srgbClr val="E6E6E6"/>
                </a:solidFill>
                <a:effectLst/>
                <a:latin typeface="Segoe UI" panose="020B0502040204020203" pitchFamily="34" charset="0"/>
              </a:rPr>
              <a:t>Traducción</a:t>
            </a:r>
            <a:r>
              <a:rPr lang="es-ES" b="0" i="0">
                <a:solidFill>
                  <a:srgbClr val="E6E6E6"/>
                </a:solidFill>
                <a:effectLst/>
                <a:latin typeface="Segoe UI" panose="020B0502040204020203" pitchFamily="34" charset="0"/>
              </a:rPr>
              <a:t>: crea traducciones de la transcripción de audio en 54 idiomas diferentes.</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efectos de audio</a:t>
            </a:r>
            <a:r>
              <a:rPr lang="es-ES" b="0" i="0">
                <a:solidFill>
                  <a:srgbClr val="E6E6E6"/>
                </a:solidFill>
                <a:effectLst/>
                <a:latin typeface="Segoe UI" panose="020B0502040204020203" pitchFamily="34" charset="0"/>
              </a:rPr>
              <a:t> (versión preliminar): detecta varios eventos acústicos y los clasifica en distintas categorías acústicas (como disparo de un arma, gritos, reacciones de una multitud, etc.). Los eventos acústicos detectados se encuentran en el archivo de subtítulos. El archivo se puede descargar desde el portal de Video </a:t>
            </a:r>
            <a:r>
              <a:rPr lang="es-ES" b="0" i="0" err="1">
                <a:solidFill>
                  <a:srgbClr val="E6E6E6"/>
                </a:solidFill>
                <a:effectLst/>
                <a:latin typeface="Segoe UI" panose="020B0502040204020203" pitchFamily="34" charset="0"/>
              </a:rPr>
              <a:t>Analyzer</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for</a:t>
            </a:r>
            <a:r>
              <a:rPr lang="es-ES" b="0" i="0">
                <a:solidFill>
                  <a:srgbClr val="E6E6E6"/>
                </a:solidFill>
                <a:effectLst/>
                <a:latin typeface="Segoe UI" panose="020B0502040204020203" pitchFamily="34" charset="0"/>
              </a:rPr>
              <a:t> Media.</a:t>
            </a:r>
          </a:p>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3036448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Inferencia de temas basados en la taxonomía IPTC, estándar https://iptc.org/standards/media-topics/ de clasificación audiovisual</a:t>
            </a:r>
          </a:p>
          <a:p>
            <a:endParaRPr lang="es-ES"/>
          </a:p>
          <a:p>
            <a:pPr algn="l">
              <a:buFont typeface="Arial" panose="020B0604020202020204" pitchFamily="34" charset="0"/>
              <a:buChar char="•"/>
            </a:pPr>
            <a:r>
              <a:rPr lang="es-ES" b="1" i="0">
                <a:solidFill>
                  <a:srgbClr val="E6E6E6"/>
                </a:solidFill>
                <a:effectLst/>
                <a:latin typeface="Segoe UI" panose="020B0502040204020203" pitchFamily="34" charset="0"/>
              </a:rPr>
              <a:t>Extracción de palabras clave</a:t>
            </a:r>
            <a:r>
              <a:rPr lang="es-ES" b="0" i="0">
                <a:solidFill>
                  <a:srgbClr val="E6E6E6"/>
                </a:solidFill>
                <a:effectLst/>
                <a:latin typeface="Segoe UI" panose="020B0502040204020203" pitchFamily="34" charset="0"/>
              </a:rPr>
              <a:t>: extrae palabras clave a partir de voz y texto visual.</a:t>
            </a:r>
          </a:p>
          <a:p>
            <a:pPr algn="l">
              <a:buFont typeface="Arial" panose="020B0604020202020204" pitchFamily="34" charset="0"/>
              <a:buChar char="•"/>
            </a:pPr>
            <a:r>
              <a:rPr lang="es-ES" b="1" i="0">
                <a:solidFill>
                  <a:srgbClr val="E6E6E6"/>
                </a:solidFill>
                <a:effectLst/>
                <a:latin typeface="Segoe UI" panose="020B0502040204020203" pitchFamily="34" charset="0"/>
              </a:rPr>
              <a:t>Extracción de entidades con nombre</a:t>
            </a:r>
            <a:r>
              <a:rPr lang="es-ES" b="0" i="0">
                <a:solidFill>
                  <a:srgbClr val="E6E6E6"/>
                </a:solidFill>
                <a:effectLst/>
                <a:latin typeface="Segoe UI" panose="020B0502040204020203" pitchFamily="34" charset="0"/>
              </a:rPr>
              <a:t>: extrae marcas, ubicaciones y personas del lenguaje hablado y del texto visual mediante el procesamiento de lenguaje natural (NLP).</a:t>
            </a:r>
          </a:p>
          <a:p>
            <a:pPr algn="l">
              <a:buFont typeface="Arial" panose="020B0604020202020204" pitchFamily="34" charset="0"/>
              <a:buChar char="•"/>
            </a:pPr>
            <a:r>
              <a:rPr lang="es-ES" b="1" i="0">
                <a:solidFill>
                  <a:srgbClr val="E6E6E6"/>
                </a:solidFill>
                <a:effectLst/>
                <a:latin typeface="Segoe UI" panose="020B0502040204020203" pitchFamily="34" charset="0"/>
              </a:rPr>
              <a:t>Inferencia de tema</a:t>
            </a:r>
            <a:r>
              <a:rPr lang="es-ES" b="0" i="0">
                <a:solidFill>
                  <a:srgbClr val="E6E6E6"/>
                </a:solidFill>
                <a:effectLst/>
                <a:latin typeface="Segoe UI" panose="020B0502040204020203" pitchFamily="34" charset="0"/>
              </a:rPr>
              <a:t>: saca conclusiones de los temas principales a partir de las transcripciones. Se incluye la taxonomía IPTC de segundo nivel. </a:t>
            </a:r>
          </a:p>
          <a:p>
            <a:pPr algn="l">
              <a:buFont typeface="Arial" panose="020B0604020202020204" pitchFamily="34" charset="0"/>
              <a:buChar char="•"/>
            </a:pPr>
            <a:r>
              <a:rPr lang="es-ES" b="1" i="0">
                <a:solidFill>
                  <a:srgbClr val="E6E6E6"/>
                </a:solidFill>
                <a:effectLst/>
                <a:latin typeface="Segoe UI" panose="020B0502040204020203" pitchFamily="34" charset="0"/>
              </a:rPr>
              <a:t>Análisis de opiniones</a:t>
            </a:r>
            <a:r>
              <a:rPr lang="es-ES" b="0" i="0">
                <a:solidFill>
                  <a:srgbClr val="E6E6E6"/>
                </a:solidFill>
                <a:effectLst/>
                <a:latin typeface="Segoe UI" panose="020B0502040204020203" pitchFamily="34" charset="0"/>
              </a:rPr>
              <a:t>: identifica opiniones positivas, negativas y neutras a partir de voz y texto visual.</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19583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17</a:t>
            </a:fld>
            <a:endParaRPr lang="es-ES_tradnl"/>
          </a:p>
        </p:txBody>
      </p:sp>
    </p:spTree>
    <p:extLst>
      <p:ext uri="{BB962C8B-B14F-4D97-AF65-F5344CB8AC3E}">
        <p14:creationId xmlns:p14="http://schemas.microsoft.com/office/powerpoint/2010/main" val="271737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Demo 1: Mostrar portal/API</a:t>
            </a:r>
          </a:p>
          <a:p>
            <a:r>
              <a:rPr lang="es-ES"/>
              <a:t>Demo 2: Subir vídeo e indexarlo, buscar e integración otro servicio cognitivo.</a:t>
            </a:r>
          </a:p>
          <a:p>
            <a:r>
              <a:rPr lang="es-ES"/>
              <a:t>Demo 3: Azure </a:t>
            </a:r>
            <a:r>
              <a:rPr lang="es-ES" err="1"/>
              <a:t>Search</a:t>
            </a:r>
            <a:endParaRPr lang="es-ES"/>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158809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19</a:t>
            </a:fld>
            <a:endParaRPr lang="es-ES_tradnl"/>
          </a:p>
        </p:txBody>
      </p:sp>
    </p:spTree>
    <p:extLst>
      <p:ext uri="{BB962C8B-B14F-4D97-AF65-F5344CB8AC3E}">
        <p14:creationId xmlns:p14="http://schemas.microsoft.com/office/powerpoint/2010/main" val="3769010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20</a:t>
            </a:fld>
            <a:endParaRPr lang="es-ES_tradnl"/>
          </a:p>
        </p:txBody>
      </p:sp>
    </p:spTree>
    <p:extLst>
      <p:ext uri="{BB962C8B-B14F-4D97-AF65-F5344CB8AC3E}">
        <p14:creationId xmlns:p14="http://schemas.microsoft.com/office/powerpoint/2010/main" val="235168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269988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https://www-xataka-com.cdn.ampproject.org/c/s/www.xataka.com/privacidad/reconocimiento-facial-mercadona-acaba-multa-2-5-millones-euros-que-dice-agencia-proteccion-datos-que-lecciones-se-pueden-extraer/amp</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b="1"/>
              <a:t>El reconocimiento facial de Mercadona acaba en multa de 2,5 millones de euros: qué dice la Agencia de Protección de Datos y qué lecciones se pueden extraer</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4742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858018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Comentar que esto se puede lanzar con vídeos ya terminados o </a:t>
            </a:r>
            <a:r>
              <a:rPr lang="es-ES" err="1"/>
              <a:t>streaming</a:t>
            </a:r>
            <a:r>
              <a:rPr lang="es-ES"/>
              <a:t> en trozos de 1 min</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185106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Holístico: [Filosofía] Del todo o que considera algo como un todo</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98482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377018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Búsqueda profunda</a:t>
            </a:r>
            <a:r>
              <a:rPr lang="es-ES" b="0" i="0">
                <a:solidFill>
                  <a:srgbClr val="E6E6E6"/>
                </a:solidFill>
                <a:effectLst/>
                <a:latin typeface="Segoe UI" panose="020B0502040204020203" pitchFamily="34" charset="0"/>
              </a:rPr>
              <a:t>: use la información extraída del vídeo para mejorar la experiencia de búsqueda en una biblioteca de vídeos. Por ejemplo, la indexación de palabras habladas y de caras, permite la experiencia de búsqueda de momentos en un vídeo en los que una persona ha pronunciado ciertas palabras o cuando se han visto juntas a dos personas. </a:t>
            </a:r>
          </a:p>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Creación de contenido</a:t>
            </a:r>
            <a:r>
              <a:rPr lang="es-ES" b="0" i="0">
                <a:solidFill>
                  <a:srgbClr val="E6E6E6"/>
                </a:solidFill>
                <a:effectLst/>
                <a:latin typeface="Segoe UI" panose="020B0502040204020203" pitchFamily="34" charset="0"/>
              </a:rPr>
              <a:t>: cree clips finales, momentos destacados, contenido de medios sociales o clips de noticias basados en la información que extrae Video </a:t>
            </a:r>
            <a:r>
              <a:rPr lang="es-ES" b="0" i="0" err="1">
                <a:solidFill>
                  <a:srgbClr val="E6E6E6"/>
                </a:solidFill>
                <a:effectLst/>
                <a:latin typeface="Segoe UI" panose="020B0502040204020203" pitchFamily="34" charset="0"/>
              </a:rPr>
              <a:t>Analyzer</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for</a:t>
            </a:r>
            <a:r>
              <a:rPr lang="es-ES" b="0" i="0">
                <a:solidFill>
                  <a:srgbClr val="E6E6E6"/>
                </a:solidFill>
                <a:effectLst/>
                <a:latin typeface="Segoe UI" panose="020B0502040204020203" pitchFamily="34" charset="0"/>
              </a:rPr>
              <a:t> Media de su contenido. Los fotogramas clave, los marcadores de escenas y las marcas de tiempo para las apariciones de personas y etiquetas hacen que el proceso de creación sea mucho más fluido y sencillo y le permiten ir a las partes del vídeo que necesita para el contenido que está creando.</a:t>
            </a:r>
          </a:p>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Accesibilidad</a:t>
            </a:r>
            <a:r>
              <a:rPr lang="es-ES" b="0" i="0">
                <a:solidFill>
                  <a:srgbClr val="E6E6E6"/>
                </a:solidFill>
                <a:effectLst/>
                <a:latin typeface="Segoe UI" panose="020B0502040204020203" pitchFamily="34" charset="0"/>
              </a:rPr>
              <a:t>: si desea que el contenido esté disponible para personas con diversidad funcional o que se distribuya en distintas regiones con distintos idiomas, puede usar la transcripción y traducción que proporciona Video </a:t>
            </a:r>
            <a:r>
              <a:rPr lang="es-ES" b="0" i="0" err="1">
                <a:solidFill>
                  <a:srgbClr val="E6E6E6"/>
                </a:solidFill>
                <a:effectLst/>
                <a:latin typeface="Segoe UI" panose="020B0502040204020203" pitchFamily="34" charset="0"/>
              </a:rPr>
              <a:t>Analyzer</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for</a:t>
            </a:r>
            <a:r>
              <a:rPr lang="es-ES" b="0" i="0">
                <a:solidFill>
                  <a:srgbClr val="E6E6E6"/>
                </a:solidFill>
                <a:effectLst/>
                <a:latin typeface="Segoe UI" panose="020B0502040204020203" pitchFamily="34" charset="0"/>
              </a:rPr>
              <a:t> Media en varios idiomas.</a:t>
            </a:r>
          </a:p>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Monetización</a:t>
            </a:r>
            <a:r>
              <a:rPr lang="es-ES" b="0" i="0">
                <a:solidFill>
                  <a:srgbClr val="E6E6E6"/>
                </a:solidFill>
                <a:effectLst/>
                <a:latin typeface="Segoe UI" panose="020B0502040204020203" pitchFamily="34" charset="0"/>
              </a:rPr>
              <a:t>: </a:t>
            </a:r>
            <a:r>
              <a:rPr lang="es-ES"/>
              <a:t>Entregar anuncios relevantes según los datos analizados.</a:t>
            </a:r>
            <a:r>
              <a:rPr lang="es-ES" b="0" i="0">
                <a:solidFill>
                  <a:srgbClr val="E6E6E6"/>
                </a:solidFill>
                <a:effectLst/>
                <a:latin typeface="Segoe UI" panose="020B0502040204020203" pitchFamily="34" charset="0"/>
              </a:rPr>
              <a:t> Por ejemplo, los sectores que dependen de los ingresos por publicidad (medios de comunicación, redes sociales, etc.), pueden entregar anuncios relevantes con la información extraída como señales adicionales al servidor de anuncios.</a:t>
            </a:r>
          </a:p>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Moderación de contenido</a:t>
            </a:r>
            <a:r>
              <a:rPr lang="es-ES" b="0" i="0">
                <a:solidFill>
                  <a:srgbClr val="E6E6E6"/>
                </a:solidFill>
                <a:effectLst/>
                <a:latin typeface="Segoe UI" panose="020B0502040204020203" pitchFamily="34" charset="0"/>
              </a:rPr>
              <a:t>: use modelos de moderación de contenido textual y visual para proteger a los usuarios del contenido inadecuado y asegúrese de que el contenido que publica coincide con los valores de la organización. Puede bloquear automáticamente determinados vídeos o avisar a los usuarios sobre el contenido.</a:t>
            </a:r>
          </a:p>
          <a:p>
            <a:pPr algn="l">
              <a:buFont typeface="Arial" panose="020B0604020202020204" pitchFamily="34" charset="0"/>
              <a:buChar char="•"/>
            </a:pPr>
            <a:r>
              <a:rPr lang="es-ES" sz="1200" b="1" i="0" kern="1200">
                <a:solidFill>
                  <a:srgbClr val="E6E6E6"/>
                </a:solidFill>
                <a:effectLst/>
                <a:latin typeface="Segoe UI" panose="020B0502040204020203" pitchFamily="34" charset="0"/>
                <a:ea typeface="+mn-ea"/>
                <a:cs typeface="+mn-cs"/>
              </a:rPr>
              <a:t>Recomendaciones</a:t>
            </a:r>
            <a:r>
              <a:rPr lang="es-ES" b="0" i="0">
                <a:solidFill>
                  <a:srgbClr val="E6E6E6"/>
                </a:solidFill>
                <a:effectLst/>
                <a:latin typeface="Segoe UI" panose="020B0502040204020203" pitchFamily="34" charset="0"/>
              </a:rPr>
              <a:t>: La información de vídeo se puede usar para mejorar la interacción con los usuarios, resaltando los momentos de vídeo que les puedan resultar más pertinentes. Al etiquetar cada vídeo con metadatos adicionales, puede recomendar a los usuarios los vídeos más importantes y resaltar las partes del vídeo que se adaptan mejor a sus necesidades.</a:t>
            </a:r>
          </a:p>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113463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181193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a:solidFill>
                  <a:srgbClr val="E6E6E6"/>
                </a:solidFill>
                <a:effectLst/>
                <a:latin typeface="Segoe UI" panose="020B0502040204020203" pitchFamily="34" charset="0"/>
              </a:rPr>
              <a:t>Detección de caras</a:t>
            </a:r>
            <a:r>
              <a:rPr lang="es-ES" b="0" i="0">
                <a:solidFill>
                  <a:srgbClr val="E6E6E6"/>
                </a:solidFill>
                <a:effectLst/>
                <a:latin typeface="Segoe UI" panose="020B0502040204020203" pitchFamily="34" charset="0"/>
              </a:rPr>
              <a:t>: detecta y agrupa las caras que aparecen en el vídeo.</a:t>
            </a:r>
          </a:p>
          <a:p>
            <a:pPr algn="l">
              <a:buFont typeface="Arial" panose="020B0604020202020204" pitchFamily="34" charset="0"/>
              <a:buChar char="•"/>
            </a:pPr>
            <a:r>
              <a:rPr lang="es-ES" b="1" i="0">
                <a:solidFill>
                  <a:srgbClr val="E6E6E6"/>
                </a:solidFill>
                <a:effectLst/>
                <a:latin typeface="Segoe UI" panose="020B0502040204020203" pitchFamily="34" charset="0"/>
              </a:rPr>
              <a:t>Identificación de celebridades</a:t>
            </a:r>
            <a:r>
              <a:rPr lang="es-ES" b="0" i="0">
                <a:solidFill>
                  <a:srgbClr val="E6E6E6"/>
                </a:solidFill>
                <a:effectLst/>
                <a:latin typeface="Segoe UI" panose="020B0502040204020203" pitchFamily="34" charset="0"/>
              </a:rPr>
              <a:t>: Video </a:t>
            </a:r>
            <a:r>
              <a:rPr lang="es-ES" b="0" i="0" err="1">
                <a:solidFill>
                  <a:srgbClr val="E6E6E6"/>
                </a:solidFill>
                <a:effectLst/>
                <a:latin typeface="Segoe UI" panose="020B0502040204020203" pitchFamily="34" charset="0"/>
              </a:rPr>
              <a:t>Analyzer</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for</a:t>
            </a:r>
            <a:r>
              <a:rPr lang="es-ES" b="0" i="0">
                <a:solidFill>
                  <a:srgbClr val="E6E6E6"/>
                </a:solidFill>
                <a:effectLst/>
                <a:latin typeface="Segoe UI" panose="020B0502040204020203" pitchFamily="34" charset="0"/>
              </a:rPr>
              <a:t> Media identifica automáticamente a más de un millón de famosos (como líderes mundiales, actores y actrices, atletas, investigadores y líderes empresariales y tecnológicos de todo el mundo). Los datos sobre estos famosos también pueden encontrarse en diversos sitios web (IMDB, Wikipedia, etc.).</a:t>
            </a:r>
          </a:p>
          <a:p>
            <a:pPr algn="l">
              <a:buFont typeface="Arial" panose="020B0604020202020204" pitchFamily="34" charset="0"/>
              <a:buChar char="•"/>
            </a:pPr>
            <a:r>
              <a:rPr lang="es-ES" b="1" i="0">
                <a:solidFill>
                  <a:srgbClr val="E6E6E6"/>
                </a:solidFill>
                <a:effectLst/>
                <a:latin typeface="Segoe UI" panose="020B0502040204020203" pitchFamily="34" charset="0"/>
              </a:rPr>
              <a:t>Extracción de miniaturas de caras</a:t>
            </a:r>
            <a:r>
              <a:rPr lang="es-ES" b="0" i="0">
                <a:solidFill>
                  <a:srgbClr val="E6E6E6"/>
                </a:solidFill>
                <a:effectLst/>
                <a:latin typeface="Segoe UI" panose="020B0502040204020203" pitchFamily="34" charset="0"/>
              </a:rPr>
              <a:t> ("mejor cara"): identifica automáticamente la mejor cara capturada en cada grupo de caras (según la calidad, el tamaño y la posición frontal) y la extrae como un recurso de imagen.</a:t>
            </a:r>
          </a:p>
          <a:p>
            <a:pPr algn="l">
              <a:buFont typeface="Arial" panose="020B0604020202020204" pitchFamily="34" charset="0"/>
              <a:buChar char="•"/>
            </a:pPr>
            <a:r>
              <a:rPr lang="es-ES" b="1" i="0">
                <a:solidFill>
                  <a:srgbClr val="E6E6E6"/>
                </a:solidFill>
                <a:effectLst/>
                <a:latin typeface="Segoe UI" panose="020B0502040204020203" pitchFamily="34" charset="0"/>
              </a:rPr>
              <a:t>Reconocimiento de texto visual</a:t>
            </a:r>
            <a:r>
              <a:rPr lang="es-ES" b="0" i="0">
                <a:solidFill>
                  <a:srgbClr val="E6E6E6"/>
                </a:solidFill>
                <a:effectLst/>
                <a:latin typeface="Segoe UI" panose="020B0502040204020203" pitchFamily="34" charset="0"/>
              </a:rPr>
              <a:t> (OCR): extrae el texto que se muestra visualmente en el vídeo.</a:t>
            </a:r>
          </a:p>
          <a:p>
            <a:pPr algn="l">
              <a:buFont typeface="Arial" panose="020B0604020202020204" pitchFamily="34" charset="0"/>
              <a:buChar char="•"/>
            </a:pPr>
            <a:r>
              <a:rPr lang="es-ES" b="1" i="0">
                <a:solidFill>
                  <a:srgbClr val="E6E6E6"/>
                </a:solidFill>
                <a:effectLst/>
                <a:latin typeface="Segoe UI" panose="020B0502040204020203" pitchFamily="34" charset="0"/>
              </a:rPr>
              <a:t>Moderación de contenido visual</a:t>
            </a:r>
            <a:r>
              <a:rPr lang="es-ES" b="0" i="0">
                <a:solidFill>
                  <a:srgbClr val="E6E6E6"/>
                </a:solidFill>
                <a:effectLst/>
                <a:latin typeface="Segoe UI" panose="020B0502040204020203" pitchFamily="34" charset="0"/>
              </a:rPr>
              <a:t>: Detecta los objetos visuales para adultos o subidos de tono.</a:t>
            </a:r>
          </a:p>
          <a:p>
            <a:pPr algn="l">
              <a:buFont typeface="Arial" panose="020B0604020202020204" pitchFamily="34" charset="0"/>
              <a:buChar char="•"/>
            </a:pPr>
            <a:r>
              <a:rPr lang="es-ES" b="1" i="0">
                <a:solidFill>
                  <a:srgbClr val="E6E6E6"/>
                </a:solidFill>
                <a:effectLst/>
                <a:latin typeface="Segoe UI" panose="020B0502040204020203" pitchFamily="34" charset="0"/>
              </a:rPr>
              <a:t>Identificación de etiquetas</a:t>
            </a:r>
            <a:r>
              <a:rPr lang="es-ES" b="0" i="0">
                <a:solidFill>
                  <a:srgbClr val="E6E6E6"/>
                </a:solidFill>
                <a:effectLst/>
                <a:latin typeface="Segoe UI" panose="020B0502040204020203" pitchFamily="34" charset="0"/>
              </a:rPr>
              <a:t>: identifica los objetos visuales y las acciones que se muestran.</a:t>
            </a:r>
          </a:p>
          <a:p>
            <a:pPr algn="l">
              <a:buFont typeface="Arial" panose="020B0604020202020204" pitchFamily="34" charset="0"/>
              <a:buChar char="•"/>
            </a:pPr>
            <a:r>
              <a:rPr lang="es-ES" b="1" i="0">
                <a:solidFill>
                  <a:srgbClr val="E6E6E6"/>
                </a:solidFill>
                <a:effectLst/>
                <a:latin typeface="Segoe UI" panose="020B0502040204020203" pitchFamily="34" charset="0"/>
              </a:rPr>
              <a:t>Segmentación de escenas</a:t>
            </a:r>
            <a:r>
              <a:rPr lang="es-ES" b="0" i="0">
                <a:solidFill>
                  <a:srgbClr val="E6E6E6"/>
                </a:solidFill>
                <a:effectLst/>
                <a:latin typeface="Segoe UI" panose="020B0502040204020203" pitchFamily="34" charset="0"/>
              </a:rPr>
              <a:t>: determina cuándo cambia una escena en el vídeo en función de las indicaciones visuales. Una escena representa un evento único y se compone de una serie de cortes consecutivos que están semánticamente relacionados.</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cortes</a:t>
            </a:r>
            <a:r>
              <a:rPr lang="es-ES" b="0" i="0">
                <a:solidFill>
                  <a:srgbClr val="E6E6E6"/>
                </a:solidFill>
                <a:effectLst/>
                <a:latin typeface="Segoe UI" panose="020B0502040204020203" pitchFamily="34" charset="0"/>
              </a:rPr>
              <a:t>: determina cuándo cambia un corte en el vídeo en función de las indicaciones visuales. Un corte es una serie de fotogramas tomados a partir de la misma cámara de imágenes en movimiento.</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fotogramas negros</a:t>
            </a:r>
            <a:r>
              <a:rPr lang="es-ES" b="0" i="0">
                <a:solidFill>
                  <a:srgbClr val="E6E6E6"/>
                </a:solidFill>
                <a:effectLst/>
                <a:latin typeface="Segoe UI" panose="020B0502040204020203" pitchFamily="34" charset="0"/>
              </a:rPr>
              <a:t>: identifica los fotogramas negros presentados en el vídeo.</a:t>
            </a:r>
          </a:p>
          <a:p>
            <a:pPr algn="l">
              <a:buFont typeface="Arial" panose="020B0604020202020204" pitchFamily="34" charset="0"/>
              <a:buChar char="•"/>
            </a:pPr>
            <a:r>
              <a:rPr lang="es-ES" b="1" i="0">
                <a:solidFill>
                  <a:srgbClr val="E6E6E6"/>
                </a:solidFill>
                <a:effectLst/>
                <a:latin typeface="Segoe UI" panose="020B0502040204020203" pitchFamily="34" charset="0"/>
              </a:rPr>
              <a:t>Extracción de fotogramas clave</a:t>
            </a:r>
            <a:r>
              <a:rPr lang="es-ES" b="0" i="0">
                <a:solidFill>
                  <a:srgbClr val="E6E6E6"/>
                </a:solidFill>
                <a:effectLst/>
                <a:latin typeface="Segoe UI" panose="020B0502040204020203" pitchFamily="34" charset="0"/>
              </a:rPr>
              <a:t>: detecta los fotogramas clave estables en un vídeo.</a:t>
            </a:r>
          </a:p>
          <a:p>
            <a:pPr algn="l">
              <a:buFont typeface="Arial" panose="020B0604020202020204" pitchFamily="34" charset="0"/>
              <a:buChar char="•"/>
            </a:pPr>
            <a:r>
              <a:rPr lang="es-ES" b="1" i="0">
                <a:solidFill>
                  <a:srgbClr val="E6E6E6"/>
                </a:solidFill>
                <a:effectLst/>
                <a:latin typeface="Segoe UI" panose="020B0502040204020203" pitchFamily="34" charset="0"/>
              </a:rPr>
              <a:t>Créditos de rodaje</a:t>
            </a:r>
            <a:r>
              <a:rPr lang="es-ES" b="0" i="0">
                <a:solidFill>
                  <a:srgbClr val="E6E6E6"/>
                </a:solidFill>
                <a:effectLst/>
                <a:latin typeface="Segoe UI" panose="020B0502040204020203" pitchFamily="34" charset="0"/>
              </a:rPr>
              <a:t>: identifica el principio y el final de los créditos al final de las series de televisión y las películas.</a:t>
            </a:r>
          </a:p>
          <a:p>
            <a:pPr algn="l">
              <a:buFont typeface="Arial" panose="020B0604020202020204" pitchFamily="34" charset="0"/>
              <a:buChar char="•"/>
            </a:pPr>
            <a:r>
              <a:rPr lang="es-ES" b="1" i="0">
                <a:solidFill>
                  <a:srgbClr val="E6E6E6"/>
                </a:solidFill>
                <a:effectLst/>
                <a:latin typeface="Segoe UI" panose="020B0502040204020203" pitchFamily="34" charset="0"/>
              </a:rPr>
              <a:t>Detección de personajes animados</a:t>
            </a:r>
            <a:r>
              <a:rPr lang="es-ES" b="0" i="0">
                <a:solidFill>
                  <a:srgbClr val="E6E6E6"/>
                </a:solidFill>
                <a:effectLst/>
                <a:latin typeface="Segoe UI" panose="020B0502040204020203" pitchFamily="34" charset="0"/>
              </a:rPr>
              <a:t> (versión preliminar): detección, agrupación y reconocimiento de personajes en contenido animado a través de la integración con la </a:t>
            </a:r>
            <a:r>
              <a:rPr lang="es-ES" b="0" i="0" u="none" strike="noStrike">
                <a:solidFill>
                  <a:srgbClr val="E6E6E6"/>
                </a:solidFill>
                <a:effectLst/>
                <a:latin typeface="Segoe UI" panose="020B0502040204020203" pitchFamily="34" charset="0"/>
                <a:hlinkClick r:id="rId3"/>
              </a:rPr>
              <a:t>visión personalizada de Cognitive Services</a:t>
            </a:r>
            <a:endParaRPr lang="es-ES" b="0" i="0">
              <a:solidFill>
                <a:srgbClr val="E6E6E6"/>
              </a:solidFill>
              <a:effectLst/>
              <a:latin typeface="Segoe UI" panose="020B0502040204020203" pitchFamily="34" charset="0"/>
            </a:endParaRPr>
          </a:p>
          <a:p>
            <a:pPr algn="l">
              <a:buFont typeface="Arial" panose="020B0604020202020204" pitchFamily="34" charset="0"/>
              <a:buChar char="•"/>
            </a:pPr>
            <a:r>
              <a:rPr lang="es-ES" b="1" i="0">
                <a:solidFill>
                  <a:srgbClr val="E6E6E6"/>
                </a:solidFill>
                <a:effectLst/>
                <a:latin typeface="Segoe UI" panose="020B0502040204020203" pitchFamily="34" charset="0"/>
              </a:rPr>
              <a:t>Detección del tipo de toma editorial</a:t>
            </a:r>
            <a:r>
              <a:rPr lang="es-ES" b="0" i="0">
                <a:solidFill>
                  <a:srgbClr val="E6E6E6"/>
                </a:solidFill>
                <a:effectLst/>
                <a:latin typeface="Segoe UI" panose="020B0502040204020203" pitchFamily="34" charset="0"/>
              </a:rPr>
              <a:t>: etiquetado de capturas basado en su tipo (como plano general, plano medio, primer plano, primerísimo primer plano, dos capturas, varias personas, exterior e interior, etc.). </a:t>
            </a:r>
          </a:p>
          <a:p>
            <a:pPr algn="l">
              <a:buFont typeface="Arial" panose="020B0604020202020204" pitchFamily="34" charset="0"/>
              <a:buChar char="•"/>
            </a:pPr>
            <a:r>
              <a:rPr lang="es-ES" b="1" i="0">
                <a:solidFill>
                  <a:srgbClr val="E6E6E6"/>
                </a:solidFill>
                <a:effectLst/>
                <a:latin typeface="Segoe UI" panose="020B0502040204020203" pitchFamily="34" charset="0"/>
              </a:rPr>
              <a:t>Seguimiento de personas observadas</a:t>
            </a:r>
            <a:r>
              <a:rPr lang="es-ES" b="0" i="0">
                <a:solidFill>
                  <a:srgbClr val="E6E6E6"/>
                </a:solidFill>
                <a:effectLst/>
                <a:latin typeface="Segoe UI" panose="020B0502040204020203" pitchFamily="34" charset="0"/>
              </a:rPr>
              <a:t>: detecta personas observadas en vídeos y proporciona información, como la ubicación de la persona en el fotograma de vídeo (mediante rectángulos delimitadores) y la marca de tiempo exacta (inicio y fin), y la confianza cuando aparece una persona.</a:t>
            </a:r>
            <a:endParaRPr lang="en-US"/>
          </a:p>
        </p:txBody>
      </p:sp>
      <p:sp>
        <p:nvSpPr>
          <p:cNvPr id="4" name="Slide Number Placeholder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103240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13/10/2021</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13/10/2021</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2021</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13/10/2021</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2021</a:t>
            </a:r>
            <a:endParaRPr lang="es-ES" sz="200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13/10/2021</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63040" y="4661065"/>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a:solidFill>
                  <a:schemeClr val="bg1"/>
                </a:solidFill>
                <a:latin typeface="Trebuchet MS" panose="020B0603020202020204" pitchFamily="34" charset="0"/>
              </a:rPr>
              <a:t>2021</a:t>
            </a:r>
            <a:endParaRPr lang="es-ES" sz="2000" b="1">
              <a:solidFill>
                <a:schemeClr val="bg1"/>
              </a:solidFill>
              <a:latin typeface="Trebuchet MS" panose="020B0603020202020204" pitchFamily="34" charset="0"/>
            </a:endParaRPr>
          </a:p>
        </p:txBody>
      </p:sp>
      <p:pic>
        <p:nvPicPr>
          <p:cNvPr id="3" name="Imagen 2" descr="Logotipo&#10;&#10;Descripción generada automáticamente">
            <a:extLst>
              <a:ext uri="{FF2B5EF4-FFF2-40B4-BE49-F238E27FC236}">
                <a16:creationId xmlns:a16="http://schemas.microsoft.com/office/drawing/2014/main" id="{C08AB0EA-68EF-47F3-86CE-D045EC29F68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98705" y="4208879"/>
            <a:ext cx="2435357" cy="1219202"/>
          </a:xfrm>
          <a:prstGeom prst="rect">
            <a:avLst/>
          </a:prstGeom>
        </p:spPr>
      </p:pic>
      <p:pic>
        <p:nvPicPr>
          <p:cNvPr id="8" name="Imagen 7" descr="Icono&#10;&#10;Descripción generada automáticamente">
            <a:extLst>
              <a:ext uri="{FF2B5EF4-FFF2-40B4-BE49-F238E27FC236}">
                <a16:creationId xmlns:a16="http://schemas.microsoft.com/office/drawing/2014/main" id="{F9AE776F-5CD4-47DF-AEFC-0BB78A21917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93173" y="4684723"/>
            <a:ext cx="2242690" cy="473067"/>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13/10/2021</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hyperlink" Target="https://pngimg.com/download/26944"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mailto:dzapico@encamina.com" TargetMode="External"/><Relationship Id="rId4" Type="http://schemas.openxmlformats.org/officeDocument/2006/relationships/hyperlink" Target="mailto:sparra@encamin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mailto:sparra@encamina.com" TargetMode="External"/><Relationship Id="rId7" Type="http://schemas.openxmlformats.org/officeDocument/2006/relationships/image" Target="../media/image22.png"/><Relationship Id="rId2" Type="http://schemas.openxmlformats.org/officeDocument/2006/relationships/hyperlink" Target="mailto:adiaz@encamina.com"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rPr>
              <a:t>2021</a:t>
            </a:r>
            <a:endParaRPr kumimoji="0" lang="es-ES" sz="18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364671"/>
            <a:ext cx="5604222" cy="1754326"/>
          </a:xfrm>
          <a:prstGeom prst="rect">
            <a:avLst/>
          </a:prstGeom>
          <a:noFill/>
        </p:spPr>
        <p:txBody>
          <a:bodyPr wrap="square" lIns="91440" tIns="45720" rIns="91440" bIns="45720" rtlCol="0" anchor="t">
            <a:spAutoFit/>
          </a:bodyPr>
          <a:lstStyle/>
          <a:p>
            <a:pPr>
              <a:defRPr/>
            </a:pPr>
            <a:r>
              <a:rPr lang="es-ES" sz="5400" b="1">
                <a:solidFill>
                  <a:schemeClr val="bg1"/>
                </a:solidFill>
                <a:latin typeface="Helvetica"/>
                <a:cs typeface="Helvetica"/>
              </a:rPr>
              <a:t>La IA prohibida para la policía</a:t>
            </a:r>
            <a:endParaRPr lang="en-US" sz="5400">
              <a:solidFill>
                <a:schemeClr val="bg1"/>
              </a:solidFill>
              <a:ea typeface="+mn-ea"/>
            </a:endParaRPr>
          </a:p>
        </p:txBody>
      </p:sp>
      <p:sp>
        <p:nvSpPr>
          <p:cNvPr id="10" name="CuadroTexto 9">
            <a:extLst>
              <a:ext uri="{FF2B5EF4-FFF2-40B4-BE49-F238E27FC236}">
                <a16:creationId xmlns:a16="http://schemas.microsoft.com/office/drawing/2014/main" id="{034FA022-7B61-4C8E-B2CA-2D957DA64C25}"/>
              </a:ext>
            </a:extLst>
          </p:cNvPr>
          <p:cNvSpPr txBox="1"/>
          <p:nvPr/>
        </p:nvSpPr>
        <p:spPr>
          <a:xfrm>
            <a:off x="0" y="6550223"/>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latin typeface="Helvetica"/>
                <a:cs typeface="Helvetica"/>
              </a:rPr>
              <a:t>10/10/2021</a:t>
            </a:r>
            <a:endParaRPr kumimoji="0" lang="es-ES" sz="1400" b="1" i="0"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lIns="91440" tIns="45720" rIns="91440" bIns="45720" rtlCol="0" anchor="t">
            <a:spAutoFit/>
          </a:bodyPr>
          <a:lstStyle/>
          <a:p>
            <a:pPr>
              <a:defRPr/>
            </a:pPr>
            <a:r>
              <a:rPr lang="es-ES" b="1">
                <a:solidFill>
                  <a:schemeClr val="bg1"/>
                </a:solidFill>
                <a:latin typeface="Helvetica"/>
                <a:cs typeface="Helvetica"/>
              </a:rPr>
              <a:t>Diego Zapico</a:t>
            </a:r>
            <a:endParaRPr lang="es-ES" b="1" i="0" u="none" strike="noStrike" kern="1200" cap="none" spc="0" normalizeH="0" baseline="0" noProof="0">
              <a:ln>
                <a:noFill/>
              </a:ln>
              <a:solidFill>
                <a:schemeClr val="bg1"/>
              </a:solidFill>
              <a:effectLst/>
              <a:uLnTx/>
              <a:uFillTx/>
              <a:latin typeface="Helvetica" panose="020B0604020202020204" pitchFamily="34" charset="0"/>
              <a:cs typeface="Helvetica" panose="020B0604020202020204" pitchFamily="34" charset="0"/>
            </a:endParaRP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338554"/>
          </a:xfrm>
          <a:prstGeom prst="rect">
            <a:avLst/>
          </a:prstGeom>
          <a:noFill/>
        </p:spPr>
        <p:txBody>
          <a:bodyPr wrap="square" lIns="91440" tIns="45720" rIns="91440" bIns="45720" rtlCol="0" anchor="t">
            <a:spAutoFit/>
          </a:bodyPr>
          <a:lstStyle/>
          <a:p>
            <a:pPr>
              <a:defRPr/>
            </a:pPr>
            <a:r>
              <a:rPr lang="es-ES" sz="1600" i="1">
                <a:solidFill>
                  <a:schemeClr val="bg1"/>
                </a:solidFill>
                <a:latin typeface="Helvetica"/>
                <a:cs typeface="Helvetica"/>
              </a:rPr>
              <a:t>Cloud </a:t>
            </a:r>
            <a:r>
              <a:rPr lang="es-ES" sz="1600" i="1" err="1">
                <a:solidFill>
                  <a:schemeClr val="bg1"/>
                </a:solidFill>
                <a:latin typeface="Helvetica"/>
                <a:cs typeface="Helvetica"/>
              </a:rPr>
              <a:t>Solutions</a:t>
            </a:r>
            <a:r>
              <a:rPr lang="es-ES" sz="1600" i="1">
                <a:solidFill>
                  <a:schemeClr val="bg1"/>
                </a:solidFill>
                <a:latin typeface="Helvetica"/>
                <a:cs typeface="Helvetica"/>
              </a:rPr>
              <a:t> </a:t>
            </a:r>
            <a:r>
              <a:rPr lang="es-ES" sz="1600" i="1" err="1">
                <a:solidFill>
                  <a:schemeClr val="bg1"/>
                </a:solidFill>
                <a:latin typeface="Helvetica"/>
                <a:cs typeface="Helvetica"/>
              </a:rPr>
              <a:t>Developer</a:t>
            </a:r>
            <a:endParaRPr kumimoji="0" lang="es-ES" sz="1600" b="0" i="1" u="none" strike="noStrike" kern="1200" cap="none" spc="0" normalizeH="0" baseline="0" noProof="0" err="1">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18420" y="5848895"/>
            <a:ext cx="39550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a:solidFill>
                  <a:schemeClr val="bg1"/>
                </a:solidFill>
                <a:latin typeface="Helvetica"/>
                <a:cs typeface="Helvetica"/>
              </a:rPr>
              <a:t>@dzapic0</a:t>
            </a:r>
            <a:endParaRPr kumimoji="0" lang="es-ES" sz="1600" b="0" i="1"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endParaRPr>
          </a:p>
        </p:txBody>
      </p:sp>
      <p:pic>
        <p:nvPicPr>
          <p:cNvPr id="3" name="Imagen 2" descr="Foto montaje de un hombre con barba y bigote&#10;&#10;Descripción generada automáticamente con confianza baja">
            <a:extLst>
              <a:ext uri="{FF2B5EF4-FFF2-40B4-BE49-F238E27FC236}">
                <a16:creationId xmlns:a16="http://schemas.microsoft.com/office/drawing/2014/main" id="{22A14A6D-070F-418E-A034-D6007D60F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851" y="5107244"/>
            <a:ext cx="1108246" cy="1108246"/>
          </a:xfrm>
          <a:prstGeom prst="rect">
            <a:avLst/>
          </a:prstGeom>
        </p:spPr>
      </p:pic>
      <p:pic>
        <p:nvPicPr>
          <p:cNvPr id="12" name="Imagen 11" descr="Foto montaje de la cara de un hombre con lentes&#10;&#10;Descripción generada automáticamente con confianza media">
            <a:extLst>
              <a:ext uri="{FF2B5EF4-FFF2-40B4-BE49-F238E27FC236}">
                <a16:creationId xmlns:a16="http://schemas.microsoft.com/office/drawing/2014/main" id="{6EE8420E-D0F1-490C-9861-60B348CF0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59" y="3929915"/>
            <a:ext cx="1089738" cy="1089738"/>
          </a:xfrm>
          <a:prstGeom prst="rect">
            <a:avLst/>
          </a:prstGeom>
        </p:spPr>
      </p:pic>
      <p:sp>
        <p:nvSpPr>
          <p:cNvPr id="13" name="CuadroTexto 12">
            <a:extLst>
              <a:ext uri="{FF2B5EF4-FFF2-40B4-BE49-F238E27FC236}">
                <a16:creationId xmlns:a16="http://schemas.microsoft.com/office/drawing/2014/main" id="{AFBFF0A9-B1EC-4E1F-A7E8-CB88140196D0}"/>
              </a:ext>
            </a:extLst>
          </p:cNvPr>
          <p:cNvSpPr txBox="1"/>
          <p:nvPr/>
        </p:nvSpPr>
        <p:spPr>
          <a:xfrm>
            <a:off x="2407640" y="3889563"/>
            <a:ext cx="3955059" cy="369332"/>
          </a:xfrm>
          <a:prstGeom prst="rect">
            <a:avLst/>
          </a:prstGeom>
          <a:noFill/>
        </p:spPr>
        <p:txBody>
          <a:bodyPr wrap="square" lIns="91440" tIns="45720" rIns="91440" bIns="45720" rtlCol="0" anchor="t">
            <a:spAutoFit/>
          </a:bodyPr>
          <a:lstStyle/>
          <a:p>
            <a:pPr>
              <a:defRPr/>
            </a:pPr>
            <a:r>
              <a:rPr lang="es-ES" b="1">
                <a:solidFill>
                  <a:schemeClr val="bg1"/>
                </a:solidFill>
                <a:latin typeface="Helvetica"/>
                <a:cs typeface="Helvetica"/>
              </a:rPr>
              <a:t>Sergio Parra</a:t>
            </a:r>
            <a:endParaRPr lang="es-ES" b="1" i="0" u="none" strike="noStrike" kern="1200" cap="none" spc="0" normalizeH="0" baseline="0" noProof="0">
              <a:ln>
                <a:noFill/>
              </a:ln>
              <a:solidFill>
                <a:schemeClr val="bg1"/>
              </a:solidFill>
              <a:effectLst/>
              <a:uLnTx/>
              <a:uFillTx/>
              <a:latin typeface="Helvetica" panose="020B0604020202020204" pitchFamily="34" charset="0"/>
              <a:cs typeface="Helvetica" panose="020B0604020202020204" pitchFamily="34" charset="0"/>
            </a:endParaRPr>
          </a:p>
        </p:txBody>
      </p:sp>
      <p:sp>
        <p:nvSpPr>
          <p:cNvPr id="14" name="CuadroTexto 13">
            <a:extLst>
              <a:ext uri="{FF2B5EF4-FFF2-40B4-BE49-F238E27FC236}">
                <a16:creationId xmlns:a16="http://schemas.microsoft.com/office/drawing/2014/main" id="{B07C08DF-C593-4712-AA50-14DA35416BC0}"/>
              </a:ext>
            </a:extLst>
          </p:cNvPr>
          <p:cNvSpPr txBox="1"/>
          <p:nvPr/>
        </p:nvSpPr>
        <p:spPr>
          <a:xfrm>
            <a:off x="2407638" y="4228117"/>
            <a:ext cx="3955059" cy="338554"/>
          </a:xfrm>
          <a:prstGeom prst="rect">
            <a:avLst/>
          </a:prstGeom>
          <a:noFill/>
        </p:spPr>
        <p:txBody>
          <a:bodyPr wrap="square" lIns="91440" tIns="45720" rIns="91440" bIns="45720" rtlCol="0" anchor="t">
            <a:spAutoFit/>
          </a:bodyPr>
          <a:lstStyle/>
          <a:p>
            <a:pPr>
              <a:defRPr/>
            </a:pPr>
            <a:r>
              <a:rPr lang="es-ES" sz="1600" i="1">
                <a:solidFill>
                  <a:schemeClr val="bg1"/>
                </a:solidFill>
                <a:latin typeface="Helvetica"/>
                <a:cs typeface="Helvetica"/>
              </a:rPr>
              <a:t>Software &amp; Cloud </a:t>
            </a:r>
            <a:r>
              <a:rPr lang="es-ES" sz="1600" i="1" err="1">
                <a:solidFill>
                  <a:schemeClr val="bg1"/>
                </a:solidFill>
                <a:latin typeface="Helvetica"/>
                <a:cs typeface="Helvetica"/>
              </a:rPr>
              <a:t>Architect</a:t>
            </a:r>
            <a:endParaRPr kumimoji="0" lang="es-ES" sz="1600" b="0" i="1" u="none" strike="noStrike" kern="1200" cap="none" spc="0" normalizeH="0" baseline="0" noProof="0" err="1">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5" name="CuadroTexto 14">
            <a:extLst>
              <a:ext uri="{FF2B5EF4-FFF2-40B4-BE49-F238E27FC236}">
                <a16:creationId xmlns:a16="http://schemas.microsoft.com/office/drawing/2014/main" id="{78F3A8DA-78E9-4DFA-B6F5-BDB6ADAE6FCA}"/>
              </a:ext>
            </a:extLst>
          </p:cNvPr>
          <p:cNvSpPr txBox="1"/>
          <p:nvPr/>
        </p:nvSpPr>
        <p:spPr>
          <a:xfrm>
            <a:off x="2418420" y="4483025"/>
            <a:ext cx="39550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a:solidFill>
                  <a:schemeClr val="bg1"/>
                </a:solidFill>
                <a:latin typeface="Helvetica"/>
                <a:cs typeface="Helvetica"/>
              </a:rPr>
              <a:t>@sparraguerra</a:t>
            </a:r>
            <a:endParaRPr kumimoji="0" lang="es-ES" sz="1600" b="0" i="1"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94BD1-2B72-4973-85B0-14582D5E9078}"/>
              </a:ext>
            </a:extLst>
          </p:cNvPr>
          <p:cNvSpPr>
            <a:spLocks noGrp="1"/>
          </p:cNvSpPr>
          <p:nvPr>
            <p:ph type="title"/>
          </p:nvPr>
        </p:nvSpPr>
        <p:spPr/>
        <p:txBody>
          <a:bodyPr/>
          <a:lstStyle/>
          <a:p>
            <a:r>
              <a:rPr lang="es-ES"/>
              <a:t>Extiéndelo</a:t>
            </a:r>
          </a:p>
        </p:txBody>
      </p:sp>
      <p:pic>
        <p:nvPicPr>
          <p:cNvPr id="5" name="Imagen 4" descr="Diagrama&#10;&#10;Descripción generada automáticamente">
            <a:extLst>
              <a:ext uri="{FF2B5EF4-FFF2-40B4-BE49-F238E27FC236}">
                <a16:creationId xmlns:a16="http://schemas.microsoft.com/office/drawing/2014/main" id="{E4E318F1-0730-4D11-9059-16A5F5384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39" y="1393684"/>
            <a:ext cx="10660284" cy="4726623"/>
          </a:xfrm>
          <a:prstGeom prst="rect">
            <a:avLst/>
          </a:prstGeom>
        </p:spPr>
      </p:pic>
    </p:spTree>
    <p:extLst>
      <p:ext uri="{BB962C8B-B14F-4D97-AF65-F5344CB8AC3E}">
        <p14:creationId xmlns:p14="http://schemas.microsoft.com/office/powerpoint/2010/main" val="368402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F7F69-5E41-48AB-87C1-2BF5A04AE5C4}"/>
              </a:ext>
            </a:extLst>
          </p:cNvPr>
          <p:cNvSpPr>
            <a:spLocks noGrp="1"/>
          </p:cNvSpPr>
          <p:nvPr>
            <p:ph type="title"/>
          </p:nvPr>
        </p:nvSpPr>
        <p:spPr/>
        <p:txBody>
          <a:bodyPr/>
          <a:lstStyle/>
          <a:p>
            <a:r>
              <a:rPr lang="es-ES"/>
              <a:t>¿Qué podemos hacer además con este servicio?</a:t>
            </a:r>
          </a:p>
        </p:txBody>
      </p:sp>
      <p:sp>
        <p:nvSpPr>
          <p:cNvPr id="3" name="Marcador de contenido 2">
            <a:extLst>
              <a:ext uri="{FF2B5EF4-FFF2-40B4-BE49-F238E27FC236}">
                <a16:creationId xmlns:a16="http://schemas.microsoft.com/office/drawing/2014/main" id="{70B954AB-6A0F-4C8D-BC28-B06B1BC3964E}"/>
              </a:ext>
            </a:extLst>
          </p:cNvPr>
          <p:cNvSpPr>
            <a:spLocks noGrp="1"/>
          </p:cNvSpPr>
          <p:nvPr>
            <p:ph idx="1"/>
          </p:nvPr>
        </p:nvSpPr>
        <p:spPr/>
        <p:txBody>
          <a:bodyPr/>
          <a:lstStyle/>
          <a:p>
            <a:r>
              <a:rPr lang="es-ES"/>
              <a:t>Búsqueda profunda</a:t>
            </a:r>
          </a:p>
          <a:p>
            <a:r>
              <a:rPr lang="es-ES"/>
              <a:t>Creación de contenido</a:t>
            </a:r>
          </a:p>
          <a:p>
            <a:r>
              <a:rPr lang="es-ES"/>
              <a:t>Accesibilidad</a:t>
            </a:r>
          </a:p>
          <a:p>
            <a:r>
              <a:rPr lang="es-ES"/>
              <a:t>Monetización</a:t>
            </a:r>
          </a:p>
          <a:p>
            <a:r>
              <a:rPr lang="es-ES"/>
              <a:t>Moderación de contenido</a:t>
            </a:r>
          </a:p>
          <a:p>
            <a:r>
              <a:rPr lang="es-ES"/>
              <a:t>Recomendaciones</a:t>
            </a:r>
          </a:p>
        </p:txBody>
      </p:sp>
    </p:spTree>
    <p:extLst>
      <p:ext uri="{BB962C8B-B14F-4D97-AF65-F5344CB8AC3E}">
        <p14:creationId xmlns:p14="http://schemas.microsoft.com/office/powerpoint/2010/main" val="3816045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85DE-5FE3-404A-B52D-C4BA36778C37}"/>
              </a:ext>
            </a:extLst>
          </p:cNvPr>
          <p:cNvSpPr>
            <a:spLocks noGrp="1"/>
          </p:cNvSpPr>
          <p:nvPr>
            <p:ph type="title"/>
          </p:nvPr>
        </p:nvSpPr>
        <p:spPr/>
        <p:txBody>
          <a:bodyPr/>
          <a:lstStyle/>
          <a:p>
            <a:r>
              <a:rPr lang="es-ES"/>
              <a:t>¿Qué extraeremos del análisis?</a:t>
            </a:r>
            <a:endParaRPr lang="en-US"/>
          </a:p>
        </p:txBody>
      </p:sp>
      <p:pic>
        <p:nvPicPr>
          <p:cNvPr id="4098" name="Picture 2" descr="Police Academy GIF - Police Academy GIFs">
            <a:extLst>
              <a:ext uri="{FF2B5EF4-FFF2-40B4-BE49-F238E27FC236}">
                <a16:creationId xmlns:a16="http://schemas.microsoft.com/office/drawing/2014/main" id="{B35D6F42-F159-4F24-BB61-693A84FC6B26}"/>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6645" y="1166518"/>
            <a:ext cx="8790018" cy="515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6528A5-0615-41B0-9859-9DF30E97DAA2}"/>
              </a:ext>
            </a:extLst>
          </p:cNvPr>
          <p:cNvSpPr>
            <a:spLocks noGrp="1"/>
          </p:cNvSpPr>
          <p:nvPr>
            <p:ph type="title"/>
          </p:nvPr>
        </p:nvSpPr>
        <p:spPr/>
        <p:txBody>
          <a:bodyPr/>
          <a:lstStyle/>
          <a:p>
            <a:r>
              <a:rPr lang="es-ES"/>
              <a:t>Información de los vídeos</a:t>
            </a:r>
          </a:p>
        </p:txBody>
      </p:sp>
      <p:sp>
        <p:nvSpPr>
          <p:cNvPr id="3" name="Marcador de contenido 2">
            <a:extLst>
              <a:ext uri="{FF2B5EF4-FFF2-40B4-BE49-F238E27FC236}">
                <a16:creationId xmlns:a16="http://schemas.microsoft.com/office/drawing/2014/main" id="{A9152B1C-51AE-4DF9-BA26-99459AEEDD98}"/>
              </a:ext>
            </a:extLst>
          </p:cNvPr>
          <p:cNvSpPr>
            <a:spLocks noGrp="1"/>
          </p:cNvSpPr>
          <p:nvPr>
            <p:ph idx="1"/>
          </p:nvPr>
        </p:nvSpPr>
        <p:spPr/>
        <p:txBody>
          <a:bodyPr>
            <a:normAutofit fontScale="92500" lnSpcReduction="20000"/>
          </a:bodyPr>
          <a:lstStyle/>
          <a:p>
            <a:r>
              <a:rPr lang="es-ES"/>
              <a:t>Detección de caras (pre entrenado y personalizado)</a:t>
            </a:r>
          </a:p>
          <a:p>
            <a:r>
              <a:rPr lang="es-ES"/>
              <a:t>Reconocimiento de texto visual (OCR)</a:t>
            </a:r>
          </a:p>
          <a:p>
            <a:r>
              <a:rPr lang="es-ES"/>
              <a:t>Detección de contenido para adultos</a:t>
            </a:r>
          </a:p>
          <a:p>
            <a:r>
              <a:rPr lang="es-ES"/>
              <a:t>Categorización de objetos y acciones</a:t>
            </a:r>
          </a:p>
          <a:p>
            <a:r>
              <a:rPr lang="es-ES"/>
              <a:t>Segmentación de escenas</a:t>
            </a:r>
          </a:p>
          <a:p>
            <a:r>
              <a:rPr lang="es-ES"/>
              <a:t>Detección de cortes y fotogramas negros</a:t>
            </a:r>
          </a:p>
          <a:p>
            <a:r>
              <a:rPr lang="es-ES"/>
              <a:t>Créditos de rodaje</a:t>
            </a:r>
          </a:p>
          <a:p>
            <a:r>
              <a:rPr lang="es-ES"/>
              <a:t>Detección de personajes animados</a:t>
            </a:r>
          </a:p>
          <a:p>
            <a:r>
              <a:rPr lang="es-ES"/>
              <a:t>Detección del tipo de toma</a:t>
            </a:r>
          </a:p>
          <a:p>
            <a:r>
              <a:rPr lang="es-ES"/>
              <a:t>Seguimiento de personas observadas</a:t>
            </a:r>
          </a:p>
        </p:txBody>
      </p:sp>
    </p:spTree>
    <p:extLst>
      <p:ext uri="{BB962C8B-B14F-4D97-AF65-F5344CB8AC3E}">
        <p14:creationId xmlns:p14="http://schemas.microsoft.com/office/powerpoint/2010/main" val="15378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7622F-1276-4A50-B323-DAC63E7BFDF0}"/>
              </a:ext>
            </a:extLst>
          </p:cNvPr>
          <p:cNvSpPr>
            <a:spLocks noGrp="1"/>
          </p:cNvSpPr>
          <p:nvPr>
            <p:ph type="title"/>
          </p:nvPr>
        </p:nvSpPr>
        <p:spPr/>
        <p:txBody>
          <a:bodyPr/>
          <a:lstStyle/>
          <a:p>
            <a:r>
              <a:rPr lang="es-ES"/>
              <a:t>Información de audio	</a:t>
            </a:r>
          </a:p>
        </p:txBody>
      </p:sp>
      <p:sp>
        <p:nvSpPr>
          <p:cNvPr id="3" name="Marcador de contenido 2">
            <a:extLst>
              <a:ext uri="{FF2B5EF4-FFF2-40B4-BE49-F238E27FC236}">
                <a16:creationId xmlns:a16="http://schemas.microsoft.com/office/drawing/2014/main" id="{9EAC4F51-A6FA-4DFA-8FB7-2D8C7BADA03B}"/>
              </a:ext>
            </a:extLst>
          </p:cNvPr>
          <p:cNvSpPr>
            <a:spLocks noGrp="1"/>
          </p:cNvSpPr>
          <p:nvPr>
            <p:ph idx="1"/>
          </p:nvPr>
        </p:nvSpPr>
        <p:spPr/>
        <p:txBody>
          <a:bodyPr>
            <a:normAutofit fontScale="85000" lnSpcReduction="20000"/>
          </a:bodyPr>
          <a:lstStyle/>
          <a:p>
            <a:r>
              <a:rPr lang="es-ES"/>
              <a:t>Transcripción (</a:t>
            </a:r>
            <a:r>
              <a:rPr lang="es-ES" err="1"/>
              <a:t>stt</a:t>
            </a:r>
            <a:r>
              <a:rPr lang="es-ES"/>
              <a:t>)</a:t>
            </a:r>
          </a:p>
          <a:p>
            <a:r>
              <a:rPr lang="es-ES"/>
              <a:t>Detección de idioma</a:t>
            </a:r>
          </a:p>
          <a:p>
            <a:r>
              <a:rPr lang="es-ES"/>
              <a:t>Identificación y transcripción de voz en varios idiomas</a:t>
            </a:r>
          </a:p>
          <a:p>
            <a:r>
              <a:rPr lang="es-ES"/>
              <a:t>Subtítulos </a:t>
            </a:r>
          </a:p>
          <a:p>
            <a:r>
              <a:rPr lang="es-ES"/>
              <a:t>Reducción de ruido</a:t>
            </a:r>
          </a:p>
          <a:p>
            <a:r>
              <a:rPr lang="es-ES"/>
              <a:t>Personalización de la trascripción (modelos personalizados)</a:t>
            </a:r>
          </a:p>
          <a:p>
            <a:r>
              <a:rPr lang="es-ES"/>
              <a:t>Detección de ponentes y sus estadísticas</a:t>
            </a:r>
          </a:p>
          <a:p>
            <a:r>
              <a:rPr lang="es-ES"/>
              <a:t>Detección de contenido adulto</a:t>
            </a:r>
          </a:p>
          <a:p>
            <a:r>
              <a:rPr lang="es-ES"/>
              <a:t>Efectos de audio</a:t>
            </a:r>
          </a:p>
          <a:p>
            <a:r>
              <a:rPr lang="es-ES"/>
              <a:t>Detección de emociones</a:t>
            </a:r>
          </a:p>
          <a:p>
            <a:r>
              <a:rPr lang="es-ES"/>
              <a:t>Traducción</a:t>
            </a:r>
          </a:p>
        </p:txBody>
      </p:sp>
    </p:spTree>
    <p:extLst>
      <p:ext uri="{BB962C8B-B14F-4D97-AF65-F5344CB8AC3E}">
        <p14:creationId xmlns:p14="http://schemas.microsoft.com/office/powerpoint/2010/main" val="178398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EDB0D-011D-49D1-B345-0886CDD70DB9}"/>
              </a:ext>
            </a:extLst>
          </p:cNvPr>
          <p:cNvSpPr>
            <a:spLocks noGrp="1"/>
          </p:cNvSpPr>
          <p:nvPr>
            <p:ph type="title"/>
          </p:nvPr>
        </p:nvSpPr>
        <p:spPr/>
        <p:txBody>
          <a:bodyPr/>
          <a:lstStyle/>
          <a:p>
            <a:r>
              <a:rPr lang="es-ES"/>
              <a:t>Información de audio y vídeo	</a:t>
            </a:r>
          </a:p>
        </p:txBody>
      </p:sp>
      <p:sp>
        <p:nvSpPr>
          <p:cNvPr id="3" name="Marcador de contenido 2">
            <a:extLst>
              <a:ext uri="{FF2B5EF4-FFF2-40B4-BE49-F238E27FC236}">
                <a16:creationId xmlns:a16="http://schemas.microsoft.com/office/drawing/2014/main" id="{831A6C24-0013-4142-9AA0-DD499E169A11}"/>
              </a:ext>
            </a:extLst>
          </p:cNvPr>
          <p:cNvSpPr>
            <a:spLocks noGrp="1"/>
          </p:cNvSpPr>
          <p:nvPr>
            <p:ph idx="1"/>
          </p:nvPr>
        </p:nvSpPr>
        <p:spPr/>
        <p:txBody>
          <a:bodyPr/>
          <a:lstStyle/>
          <a:p>
            <a:r>
              <a:rPr lang="es-ES"/>
              <a:t>Extracción de palabras clave</a:t>
            </a:r>
          </a:p>
          <a:p>
            <a:r>
              <a:rPr lang="es-ES"/>
              <a:t>Extracción de entidades con nombre</a:t>
            </a:r>
          </a:p>
          <a:p>
            <a:r>
              <a:rPr lang="es-ES"/>
              <a:t>Sentimientos</a:t>
            </a:r>
          </a:p>
          <a:p>
            <a:r>
              <a:rPr lang="es-ES"/>
              <a:t>Inferencia de temas (https://iptc.org/standards/media-topics/)</a:t>
            </a:r>
          </a:p>
        </p:txBody>
      </p:sp>
    </p:spTree>
    <p:extLst>
      <p:ext uri="{BB962C8B-B14F-4D97-AF65-F5344CB8AC3E}">
        <p14:creationId xmlns:p14="http://schemas.microsoft.com/office/powerpoint/2010/main" val="174731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9093B-69C9-4006-8610-BDEDC647875D}"/>
              </a:ext>
            </a:extLst>
          </p:cNvPr>
          <p:cNvSpPr>
            <a:spLocks noGrp="1"/>
          </p:cNvSpPr>
          <p:nvPr>
            <p:ph type="title"/>
          </p:nvPr>
        </p:nvSpPr>
        <p:spPr/>
        <p:txBody>
          <a:bodyPr/>
          <a:lstStyle/>
          <a:p>
            <a:r>
              <a:rPr lang="es-ES"/>
              <a:t>Limitaciones</a:t>
            </a:r>
          </a:p>
        </p:txBody>
      </p:sp>
      <p:sp>
        <p:nvSpPr>
          <p:cNvPr id="3" name="Marcador de contenido 2">
            <a:extLst>
              <a:ext uri="{FF2B5EF4-FFF2-40B4-BE49-F238E27FC236}">
                <a16:creationId xmlns:a16="http://schemas.microsoft.com/office/drawing/2014/main" id="{5A7AC15F-3039-4F05-8BB1-E564CDD117E3}"/>
              </a:ext>
            </a:extLst>
          </p:cNvPr>
          <p:cNvSpPr>
            <a:spLocks noGrp="1"/>
          </p:cNvSpPr>
          <p:nvPr>
            <p:ph idx="1"/>
          </p:nvPr>
        </p:nvSpPr>
        <p:spPr/>
        <p:txBody>
          <a:bodyPr/>
          <a:lstStyle/>
          <a:p>
            <a:r>
              <a:rPr lang="es-ES"/>
              <a:t>Nombre del vídeo &lt;80 caracteres</a:t>
            </a:r>
          </a:p>
          <a:p>
            <a:r>
              <a:rPr lang="es-ES"/>
              <a:t>Carga por URL 30GB</a:t>
            </a:r>
          </a:p>
          <a:p>
            <a:r>
              <a:rPr lang="es-ES"/>
              <a:t>URL de recurso (pe </a:t>
            </a:r>
            <a:r>
              <a:rPr lang="es-ES" err="1"/>
              <a:t>Onedrive</a:t>
            </a:r>
            <a:r>
              <a:rPr lang="es-ES"/>
              <a:t>)</a:t>
            </a:r>
          </a:p>
          <a:p>
            <a:r>
              <a:rPr lang="es-ES"/>
              <a:t>Carga por matriz de bytes &lt;2GB y &lt;30min de carga</a:t>
            </a:r>
          </a:p>
          <a:p>
            <a:r>
              <a:rPr lang="es-ES"/>
              <a:t>Máximo 4h por archivo</a:t>
            </a:r>
          </a:p>
        </p:txBody>
      </p:sp>
    </p:spTree>
    <p:extLst>
      <p:ext uri="{BB962C8B-B14F-4D97-AF65-F5344CB8AC3E}">
        <p14:creationId xmlns:p14="http://schemas.microsoft.com/office/powerpoint/2010/main" val="325937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9093B-69C9-4006-8610-BDEDC647875D}"/>
              </a:ext>
            </a:extLst>
          </p:cNvPr>
          <p:cNvSpPr>
            <a:spLocks noGrp="1"/>
          </p:cNvSpPr>
          <p:nvPr>
            <p:ph type="title"/>
          </p:nvPr>
        </p:nvSpPr>
        <p:spPr/>
        <p:txBody>
          <a:bodyPr/>
          <a:lstStyle/>
          <a:p>
            <a:r>
              <a:rPr lang="es-ES"/>
              <a:t>Limitaciones</a:t>
            </a:r>
          </a:p>
        </p:txBody>
      </p:sp>
      <p:sp>
        <p:nvSpPr>
          <p:cNvPr id="3" name="Marcador de contenido 2">
            <a:extLst>
              <a:ext uri="{FF2B5EF4-FFF2-40B4-BE49-F238E27FC236}">
                <a16:creationId xmlns:a16="http://schemas.microsoft.com/office/drawing/2014/main" id="{5A7AC15F-3039-4F05-8BB1-E564CDD117E3}"/>
              </a:ext>
            </a:extLst>
          </p:cNvPr>
          <p:cNvSpPr>
            <a:spLocks noGrp="1"/>
          </p:cNvSpPr>
          <p:nvPr>
            <p:ph idx="1"/>
          </p:nvPr>
        </p:nvSpPr>
        <p:spPr/>
        <p:txBody>
          <a:bodyPr/>
          <a:lstStyle/>
          <a:p>
            <a:r>
              <a:rPr lang="es-ES"/>
              <a:t>Nombre del vídeo &lt;80 caracteres</a:t>
            </a:r>
          </a:p>
          <a:p>
            <a:r>
              <a:rPr lang="es-ES"/>
              <a:t>Carga por URL 30GB</a:t>
            </a:r>
          </a:p>
          <a:p>
            <a:r>
              <a:rPr lang="es-ES" strike="sngStrike"/>
              <a:t>URL de recurso (pe </a:t>
            </a:r>
            <a:r>
              <a:rPr lang="es-ES" strike="sngStrike" err="1"/>
              <a:t>Onedrive</a:t>
            </a:r>
            <a:r>
              <a:rPr lang="es-ES" strike="sngStrike"/>
              <a:t>)</a:t>
            </a:r>
          </a:p>
          <a:p>
            <a:r>
              <a:rPr lang="es-ES"/>
              <a:t>Carga por matriz de bytes &lt;2GB y &lt;30min de carga</a:t>
            </a:r>
          </a:p>
          <a:p>
            <a:r>
              <a:rPr lang="es-ES" strike="sngStrike"/>
              <a:t>Máximo 4h por archivo</a:t>
            </a:r>
          </a:p>
        </p:txBody>
      </p:sp>
    </p:spTree>
    <p:extLst>
      <p:ext uri="{BB962C8B-B14F-4D97-AF65-F5344CB8AC3E}">
        <p14:creationId xmlns:p14="http://schemas.microsoft.com/office/powerpoint/2010/main" val="185606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2942-ECFE-4CCA-BEDD-23DAC14E7CBD}"/>
              </a:ext>
            </a:extLst>
          </p:cNvPr>
          <p:cNvSpPr>
            <a:spLocks noGrp="1"/>
          </p:cNvSpPr>
          <p:nvPr>
            <p:ph type="title"/>
          </p:nvPr>
        </p:nvSpPr>
        <p:spPr/>
        <p:txBody>
          <a:bodyPr/>
          <a:lstStyle/>
          <a:p>
            <a:r>
              <a:rPr lang="es-ES"/>
              <a:t>LLEGAN LAS DEMOS!!!!</a:t>
            </a:r>
            <a:endParaRPr lang="en-US"/>
          </a:p>
        </p:txBody>
      </p:sp>
      <p:pic>
        <p:nvPicPr>
          <p:cNvPr id="2050" name="Picture 2" descr="Police Academy GIF - Police Academy GIFs">
            <a:extLst>
              <a:ext uri="{FF2B5EF4-FFF2-40B4-BE49-F238E27FC236}">
                <a16:creationId xmlns:a16="http://schemas.microsoft.com/office/drawing/2014/main" id="{A184289C-C5FD-4F98-AF99-27EBAFE452D2}"/>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8028" y="1213668"/>
            <a:ext cx="8928951" cy="502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7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9597-5414-4EFC-B3AE-8156C907D444}"/>
              </a:ext>
            </a:extLst>
          </p:cNvPr>
          <p:cNvSpPr>
            <a:spLocks noGrp="1"/>
          </p:cNvSpPr>
          <p:nvPr>
            <p:ph type="title"/>
          </p:nvPr>
        </p:nvSpPr>
        <p:spPr/>
        <p:txBody>
          <a:bodyPr/>
          <a:lstStyle/>
          <a:p>
            <a:r>
              <a:rPr lang="es-ES"/>
              <a:t>ESTO ES TODO AMIGOS!!!!</a:t>
            </a:r>
            <a:endParaRPr lang="en-US"/>
          </a:p>
        </p:txBody>
      </p:sp>
      <p:pic>
        <p:nvPicPr>
          <p:cNvPr id="1028" name="Picture 4" descr="bubba watson GIF">
            <a:extLst>
              <a:ext uri="{FF2B5EF4-FFF2-40B4-BE49-F238E27FC236}">
                <a16:creationId xmlns:a16="http://schemas.microsoft.com/office/drawing/2014/main" id="{38957C15-6B2D-45E3-B692-32CBE4E96C0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5481" y="1174487"/>
            <a:ext cx="9008076" cy="507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3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6A63A1-D445-4358-B427-A9EEF6A4C50C}"/>
              </a:ext>
            </a:extLst>
          </p:cNvPr>
          <p:cNvSpPr txBox="1"/>
          <p:nvPr/>
        </p:nvSpPr>
        <p:spPr>
          <a:xfrm>
            <a:off x="0" y="6436041"/>
            <a:ext cx="1058303" cy="369332"/>
          </a:xfrm>
          <a:prstGeom prst="rect">
            <a:avLst/>
          </a:prstGeom>
          <a:noFill/>
        </p:spPr>
        <p:txBody>
          <a:bodyPr wrap="none" rtlCol="0">
            <a:spAutoFit/>
          </a:bodyPr>
          <a:lstStyle/>
          <a:p>
            <a:r>
              <a:rPr lang="es-ES">
                <a:solidFill>
                  <a:schemeClr val="bg1"/>
                </a:solidFill>
              </a:rPr>
              <a:t>@tx_bals</a:t>
            </a:r>
          </a:p>
        </p:txBody>
      </p:sp>
    </p:spTree>
    <p:extLst>
      <p:ext uri="{BB962C8B-B14F-4D97-AF65-F5344CB8AC3E}">
        <p14:creationId xmlns:p14="http://schemas.microsoft.com/office/powerpoint/2010/main" val="53195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6A63A1-D445-4358-B427-A9EEF6A4C50C}"/>
              </a:ext>
            </a:extLst>
          </p:cNvPr>
          <p:cNvSpPr txBox="1"/>
          <p:nvPr/>
        </p:nvSpPr>
        <p:spPr>
          <a:xfrm>
            <a:off x="0" y="6436041"/>
            <a:ext cx="1058303" cy="369332"/>
          </a:xfrm>
          <a:prstGeom prst="rect">
            <a:avLst/>
          </a:prstGeom>
          <a:noFill/>
        </p:spPr>
        <p:txBody>
          <a:bodyPr wrap="none" rtlCol="0">
            <a:spAutoFit/>
          </a:bodyPr>
          <a:lstStyle/>
          <a:p>
            <a:r>
              <a:rPr lang="es-ES">
                <a:solidFill>
                  <a:schemeClr val="bg1"/>
                </a:solidFill>
              </a:rPr>
              <a:t>@tx_bals</a:t>
            </a:r>
          </a:p>
        </p:txBody>
      </p:sp>
    </p:spTree>
    <p:extLst>
      <p:ext uri="{BB962C8B-B14F-4D97-AF65-F5344CB8AC3E}">
        <p14:creationId xmlns:p14="http://schemas.microsoft.com/office/powerpoint/2010/main" val="398532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7378038" y="1554748"/>
            <a:ext cx="4303999" cy="47089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rPr>
              <a:t>Más </a:t>
            </a:r>
            <a:r>
              <a:rPr kumimoji="0" lang="en-US" sz="2000" b="0" i="0" u="none" strike="noStrike" kern="1200" cap="none" spc="0" normalizeH="0" baseline="0" err="1">
                <a:ln>
                  <a:noFill/>
                </a:ln>
                <a:solidFill>
                  <a:prstClr val="white"/>
                </a:solidFill>
                <a:effectLst/>
                <a:uLnTx/>
                <a:uFillTx/>
                <a:latin typeface="Segoe UI" panose="020B0502040204020203" pitchFamily="34" charset="0"/>
                <a:ea typeface="+mn-ea"/>
                <a:cs typeface="Segoe UI" panose="020B0502040204020203" pitchFamily="34" charset="0"/>
              </a:rPr>
              <a:t>información</a:t>
            </a:r>
            <a:r>
              <a:rPr kumimoji="0" lang="en-US" sz="2000" b="0" i="0" u="none"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a:solidFill>
                  <a:prstClr val="white"/>
                </a:solidFill>
                <a:latin typeface="Segoe UI" panose="020B0502040204020203" pitchFamily="34" charset="0"/>
                <a:cs typeface="Segoe UI" panose="020B0502040204020203" pitchFamily="34" charset="0"/>
                <a:hlinkClick r:id="rId4"/>
              </a:rPr>
              <a:t>sparra@encamina.com</a:t>
            </a:r>
            <a:endParaRPr lang="es-ES" sz="2000">
              <a:solidFill>
                <a:prstClr val="white"/>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5"/>
              </a:rPr>
              <a:t>dzapico@encamina.com</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2000">
              <a:solidFill>
                <a:prstClr val="white"/>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@sparraguerra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a:solidFill>
                  <a:prstClr val="white"/>
                </a:solidFill>
                <a:latin typeface="Segoe UI" panose="020B0502040204020203" pitchFamily="34" charset="0"/>
                <a:cs typeface="Segoe UI" panose="020B0502040204020203" pitchFamily="34" charset="0"/>
              </a:rPr>
              <a:t>	@dzapic0</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Visitar</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prstClr val="white"/>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prstClr val="white"/>
                </a:solidFill>
                <a:latin typeface="Segoe UI" panose="020B0502040204020203" pitchFamily="34" charset="0"/>
                <a:cs typeface="Segoe UI" panose="020B0502040204020203" pitchFamily="34" charset="0"/>
              </a:rPr>
              <a:t>encamina.com/</a:t>
            </a:r>
            <a:r>
              <a:rPr lang="en-US" sz="2000" err="1">
                <a:solidFill>
                  <a:prstClr val="white"/>
                </a:solidFill>
                <a:latin typeface="Segoe UI" panose="020B0502040204020203" pitchFamily="34" charset="0"/>
                <a:cs typeface="Segoe UI" panose="020B0502040204020203" pitchFamily="34" charset="0"/>
              </a:rPr>
              <a:t>trabaja</a:t>
            </a:r>
            <a:r>
              <a:rPr lang="en-US" sz="2000">
                <a:solidFill>
                  <a:prstClr val="white"/>
                </a:solidFill>
                <a:latin typeface="Segoe UI" panose="020B0502040204020203" pitchFamily="34" charset="0"/>
                <a:cs typeface="Segoe UI" panose="020B0502040204020203" pitchFamily="34" charset="0"/>
              </a:rPr>
              <a:t>-con-</a:t>
            </a:r>
            <a:r>
              <a:rPr lang="en-US" sz="2000" err="1">
                <a:solidFill>
                  <a:prstClr val="white"/>
                </a:solidFill>
                <a:latin typeface="Segoe UI" panose="020B0502040204020203" pitchFamily="34" charset="0"/>
                <a:cs typeface="Segoe UI" panose="020B0502040204020203" pitchFamily="34" charset="0"/>
              </a:rPr>
              <a:t>nosotros</a:t>
            </a:r>
            <a:endPar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pic>
        <p:nvPicPr>
          <p:cNvPr id="6" name="Imagen 5" descr="Logotipo&#10;&#10;Descripción generada automáticamente">
            <a:extLst>
              <a:ext uri="{FF2B5EF4-FFF2-40B4-BE49-F238E27FC236}">
                <a16:creationId xmlns:a16="http://schemas.microsoft.com/office/drawing/2014/main" id="{A95C850E-E332-4A12-A321-EC94B9D0C8F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78038" y="2869531"/>
            <a:ext cx="1118937" cy="1118937"/>
          </a:xfrm>
          <a:prstGeom prst="rect">
            <a:avLst/>
          </a:prstGeom>
        </p:spPr>
      </p:pic>
      <p:sp>
        <p:nvSpPr>
          <p:cNvPr id="7" name="CuadroTexto 6">
            <a:extLst>
              <a:ext uri="{FF2B5EF4-FFF2-40B4-BE49-F238E27FC236}">
                <a16:creationId xmlns:a16="http://schemas.microsoft.com/office/drawing/2014/main" id="{34C84045-8706-483E-816C-25CBAAFCAF13}"/>
              </a:ext>
            </a:extLst>
          </p:cNvPr>
          <p:cNvSpPr txBox="1"/>
          <p:nvPr/>
        </p:nvSpPr>
        <p:spPr>
          <a:xfrm>
            <a:off x="6469878" y="4173581"/>
            <a:ext cx="136358" cy="6878806"/>
          </a:xfrm>
          <a:prstGeom prst="rect">
            <a:avLst/>
          </a:prstGeom>
          <a:noFill/>
        </p:spPr>
        <p:txBody>
          <a:bodyPr wrap="square" rtlCol="0">
            <a:spAutoFit/>
          </a:bodyPr>
          <a:lstStyle/>
          <a:p>
            <a:r>
              <a:rPr lang="es-ES" sz="900">
                <a:hlinkClick r:id="rId7" tooltip="https://pngimg.com/download/26944"/>
              </a:rPr>
              <a:t>Esta foto</a:t>
            </a:r>
            <a:r>
              <a:rPr lang="es-ES" sz="900"/>
              <a:t> de Autor desconocido está bajo licencia </a:t>
            </a:r>
            <a:r>
              <a:rPr lang="es-ES" sz="900">
                <a:hlinkClick r:id="rId8" tooltip="https://creativecommons.org/licenses/by-nc/3.0/"/>
              </a:rPr>
              <a:t>CC BY-NC</a:t>
            </a:r>
            <a:endParaRPr lang="es-ES" sz="900"/>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86AD3D-2836-45ED-94AB-A4385D795C60}"/>
              </a:ext>
            </a:extLst>
          </p:cNvPr>
          <p:cNvSpPr>
            <a:spLocks noGrp="1"/>
          </p:cNvSpPr>
          <p:nvPr>
            <p:ph type="title"/>
          </p:nvPr>
        </p:nvSpPr>
        <p:spPr/>
        <p:txBody>
          <a:bodyPr/>
          <a:lstStyle/>
          <a:p>
            <a:r>
              <a:rPr lang="es-ES"/>
              <a:t>Agenda</a:t>
            </a:r>
          </a:p>
        </p:txBody>
      </p:sp>
      <p:sp>
        <p:nvSpPr>
          <p:cNvPr id="3" name="Marcador de contenido 2">
            <a:extLst>
              <a:ext uri="{FF2B5EF4-FFF2-40B4-BE49-F238E27FC236}">
                <a16:creationId xmlns:a16="http://schemas.microsoft.com/office/drawing/2014/main" id="{A07861E3-E1B9-4C7D-A5F8-07F8451501E8}"/>
              </a:ext>
            </a:extLst>
          </p:cNvPr>
          <p:cNvSpPr>
            <a:spLocks noGrp="1"/>
          </p:cNvSpPr>
          <p:nvPr>
            <p:ph idx="1"/>
          </p:nvPr>
        </p:nvSpPr>
        <p:spPr/>
        <p:txBody>
          <a:bodyPr/>
          <a:lstStyle/>
          <a:p>
            <a:endParaRPr lang="es-ES"/>
          </a:p>
          <a:p>
            <a:endParaRPr lang="es-ES"/>
          </a:p>
          <a:p>
            <a:r>
              <a:rPr lang="es-ES"/>
              <a:t>Aprender algo nuevo</a:t>
            </a:r>
          </a:p>
          <a:p>
            <a:r>
              <a:rPr lang="es-ES"/>
              <a:t>Disfrutar</a:t>
            </a:r>
          </a:p>
          <a:p>
            <a:r>
              <a:rPr lang="es-ES" err="1"/>
              <a:t>Networking</a:t>
            </a:r>
            <a:endParaRPr lang="es-ES"/>
          </a:p>
        </p:txBody>
      </p:sp>
    </p:spTree>
    <p:extLst>
      <p:ext uri="{BB962C8B-B14F-4D97-AF65-F5344CB8AC3E}">
        <p14:creationId xmlns:p14="http://schemas.microsoft.com/office/powerpoint/2010/main" val="234494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AB15-02ED-4AF5-93DD-A09FDA013132}"/>
              </a:ext>
            </a:extLst>
          </p:cNvPr>
          <p:cNvSpPr>
            <a:spLocks noGrp="1"/>
          </p:cNvSpPr>
          <p:nvPr>
            <p:ph type="title"/>
          </p:nvPr>
        </p:nvSpPr>
        <p:spPr/>
        <p:txBody>
          <a:bodyPr/>
          <a:lstStyle/>
          <a:p>
            <a:r>
              <a:rPr lang="es-ES"/>
              <a:t>Nosotros</a:t>
            </a:r>
            <a:endParaRPr lang="en-US"/>
          </a:p>
        </p:txBody>
      </p:sp>
      <p:sp>
        <p:nvSpPr>
          <p:cNvPr id="19" name="Subtitle 1">
            <a:extLst>
              <a:ext uri="{FF2B5EF4-FFF2-40B4-BE49-F238E27FC236}">
                <a16:creationId xmlns:a16="http://schemas.microsoft.com/office/drawing/2014/main" id="{F87642CD-9731-4982-87EA-FEBBABEEBB13}"/>
              </a:ext>
            </a:extLst>
          </p:cNvPr>
          <p:cNvSpPr txBox="1">
            <a:spLocks/>
          </p:cNvSpPr>
          <p:nvPr/>
        </p:nvSpPr>
        <p:spPr>
          <a:xfrm>
            <a:off x="366295" y="1791797"/>
            <a:ext cx="3684376" cy="683110"/>
          </a:xfrm>
          <a:prstGeom prst="rect">
            <a:avLst/>
          </a:prstGeom>
        </p:spPr>
        <p:txBody>
          <a:bodyPr vert="horz" wrap="square" lIns="169140" tIns="169140"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46187" indent="-642618" defTabSz="1015359">
              <a:defRPr/>
            </a:pPr>
            <a:r>
              <a:rPr lang="es-ES" sz="3264" spc="-112"/>
              <a:t>Diego Zapico Ferreiro</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2060623"/>
          </a:xfrm>
          <a:prstGeom prst="rect">
            <a:avLst/>
          </a:prstGeom>
        </p:spPr>
        <p:txBody>
          <a:bodyPr vert="horz" wrap="square" lIns="169140" tIns="169140"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80760" indent="-380760" defTabSz="1015359">
              <a:defRPr/>
            </a:pPr>
            <a:r>
              <a:rPr lang="en-US" sz="2589" spc="-112"/>
              <a:t>Cloud Solutions Developer at </a:t>
            </a:r>
            <a:r>
              <a:rPr lang="en-US" sz="2589" spc="-112" err="1"/>
              <a:t>Encamina</a:t>
            </a:r>
            <a:endParaRPr lang="en-US" sz="2589" spc="-112"/>
          </a:p>
          <a:p>
            <a:pPr marL="0" lvl="1" indent="0" defTabSz="1015359">
              <a:spcBef>
                <a:spcPts val="1020"/>
              </a:spcBef>
              <a:buNone/>
              <a:defRPr/>
            </a:pPr>
            <a:endParaRPr lang="en-US" sz="1663">
              <a:solidFill>
                <a:prstClr val="black"/>
              </a:solidFill>
              <a:latin typeface="Segoe UI Light" panose="020B0502040204020203" pitchFamily="34" charset="0"/>
              <a:cs typeface="Segoe UI Light" panose="020B0502040204020203" pitchFamily="34" charset="0"/>
            </a:endParaRPr>
          </a:p>
          <a:p>
            <a:pPr marL="0" lvl="1" indent="0" defTabSz="1015359">
              <a:spcBef>
                <a:spcPts val="1020"/>
              </a:spcBef>
              <a:buNone/>
              <a:defRPr/>
            </a:pPr>
            <a:r>
              <a:rPr lang="en-US" sz="1663">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dzapico@encamina.com</a:t>
            </a:r>
            <a:r>
              <a:rPr lang="en-US" sz="1663">
                <a:latin typeface="Segoe UI Light" panose="020B0502040204020203" pitchFamily="34" charset="0"/>
                <a:cs typeface="Segoe UI Light" panose="020B0502040204020203" pitchFamily="34" charset="0"/>
              </a:rPr>
              <a:t>  </a:t>
            </a:r>
          </a:p>
          <a:p>
            <a:pPr marL="0" lvl="1" indent="0" defTabSz="1015359">
              <a:spcBef>
                <a:spcPts val="1020"/>
              </a:spcBef>
              <a:buNone/>
              <a:defRPr/>
            </a:pPr>
            <a:r>
              <a:rPr lang="en-US" sz="1663">
                <a:solidFill>
                  <a:prstClr val="black"/>
                </a:solidFill>
                <a:latin typeface="Segoe UI Light" panose="020B0502040204020203" pitchFamily="34" charset="0"/>
                <a:cs typeface="Segoe UI Light" panose="020B0502040204020203" pitchFamily="34" charset="0"/>
              </a:rPr>
              <a:t>          </a:t>
            </a:r>
            <a:r>
              <a:rPr lang="en-US" sz="1662">
                <a:latin typeface="Segoe UI Light" panose="020B0502040204020203" pitchFamily="34" charset="0"/>
                <a:cs typeface="Segoe UI Light" panose="020B0502040204020203" pitchFamily="34" charset="0"/>
              </a:rPr>
              <a:t>@dzapic0 </a:t>
            </a:r>
            <a:r>
              <a:rPr lang="en-US" sz="1850">
                <a:solidFill>
                  <a:prstClr val="black"/>
                </a:solidFill>
                <a:latin typeface="Segoe UI Light" panose="020B0502040204020203" pitchFamily="34" charset="0"/>
                <a:cs typeface="Segoe UI Light" panose="020B0502040204020203" pitchFamily="34" charset="0"/>
              </a:rPr>
              <a:t>	</a:t>
            </a:r>
          </a:p>
          <a:p>
            <a:pPr marL="346378" lvl="1" indent="0" defTabSz="1015359">
              <a:buNone/>
              <a:defRPr/>
            </a:pPr>
            <a:endParaRPr lang="en-US" sz="1480">
              <a:solidFill>
                <a:prstClr val="black"/>
              </a:solidFill>
              <a:latin typeface="Segoe UI Light" panose="020B0502040204020203" pitchFamily="34" charset="0"/>
              <a:cs typeface="Segoe UI Light" panose="020B0502040204020203" pitchFamily="34" charset="0"/>
            </a:endParaRPr>
          </a:p>
        </p:txBody>
      </p:sp>
      <p:sp>
        <p:nvSpPr>
          <p:cNvPr id="21" name="Subtitle 1">
            <a:extLst>
              <a:ext uri="{FF2B5EF4-FFF2-40B4-BE49-F238E27FC236}">
                <a16:creationId xmlns:a16="http://schemas.microsoft.com/office/drawing/2014/main" id="{01FD8B7E-B200-48B1-8540-BE5FA647CCF3}"/>
              </a:ext>
            </a:extLst>
          </p:cNvPr>
          <p:cNvSpPr txBox="1">
            <a:spLocks/>
          </p:cNvSpPr>
          <p:nvPr/>
        </p:nvSpPr>
        <p:spPr>
          <a:xfrm>
            <a:off x="6632215" y="1973619"/>
            <a:ext cx="3683782" cy="672447"/>
          </a:xfrm>
          <a:prstGeom prst="rect">
            <a:avLst/>
          </a:prstGeom>
        </p:spPr>
        <p:txBody>
          <a:bodyPr vert="horz" lIns="92087" tIns="46044" rIns="92087" bIns="46044"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15359">
              <a:buNone/>
              <a:defRPr/>
            </a:pPr>
            <a:r>
              <a:rPr lang="en-US" sz="3264" b="1" spc="-101">
                <a:solidFill>
                  <a:schemeClr val="tx1">
                    <a:alpha val="99000"/>
                  </a:schemeClr>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6632214" y="2716426"/>
            <a:ext cx="6032375" cy="2214539"/>
          </a:xfrm>
          <a:prstGeom prst="rect">
            <a:avLst/>
          </a:prstGeom>
        </p:spPr>
        <p:txBody>
          <a:bodyPr vert="horz" lIns="92087" tIns="46044" rIns="92087" bIns="46044"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80760" indent="-380760" defTabSz="1015359">
              <a:defRPr/>
            </a:pPr>
            <a:r>
              <a:rPr lang="en-US" sz="2589" spc="-101">
                <a:solidFill>
                  <a:schemeClr val="tx1">
                    <a:alpha val="99000"/>
                  </a:schemeClr>
                </a:solidFill>
                <a:latin typeface="Segoe UI Light" pitchFamily="34" charset="0"/>
              </a:rPr>
              <a:t>Software Architect at </a:t>
            </a:r>
            <a:r>
              <a:rPr lang="en-US" sz="2589" spc="-101" err="1">
                <a:solidFill>
                  <a:schemeClr val="tx1">
                    <a:alpha val="99000"/>
                  </a:schemeClr>
                </a:solidFill>
                <a:latin typeface="Segoe UI Light" pitchFamily="34" charset="0"/>
              </a:rPr>
              <a:t>Encamina</a:t>
            </a:r>
            <a:endParaRPr lang="en-US" sz="2589" spc="-101">
              <a:solidFill>
                <a:schemeClr val="tx1">
                  <a:alpha val="99000"/>
                </a:schemeClr>
              </a:solidFill>
              <a:latin typeface="Segoe UI Light" pitchFamily="34" charset="0"/>
            </a:endParaRPr>
          </a:p>
          <a:p>
            <a:pPr marL="0" indent="0" defTabSz="1015359">
              <a:buNone/>
              <a:defRPr/>
            </a:pPr>
            <a:endParaRPr lang="en-US" sz="2589" spc="-101">
              <a:solidFill>
                <a:prstClr val="black">
                  <a:alpha val="99000"/>
                </a:prstClr>
              </a:solidFill>
              <a:latin typeface="Segoe UI Light" pitchFamily="34" charset="0"/>
            </a:endParaRPr>
          </a:p>
          <a:p>
            <a:pPr marL="0" lvl="1" indent="0" defTabSz="1015359">
              <a:spcBef>
                <a:spcPts val="1020"/>
              </a:spcBef>
              <a:buNone/>
              <a:defRPr/>
            </a:pPr>
            <a:r>
              <a:rPr lang="en-US" sz="1663">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sparra@encamina.com</a:t>
            </a:r>
            <a:r>
              <a:rPr lang="en-US" sz="1663">
                <a:latin typeface="Segoe UI Light" panose="020B0502040204020203" pitchFamily="34" charset="0"/>
                <a:cs typeface="Segoe UI Light" panose="020B0502040204020203" pitchFamily="34" charset="0"/>
              </a:rPr>
              <a:t>  </a:t>
            </a:r>
          </a:p>
          <a:p>
            <a:pPr marL="0" lvl="1" indent="0" defTabSz="1015359">
              <a:spcBef>
                <a:spcPts val="1020"/>
              </a:spcBef>
              <a:buNone/>
              <a:defRPr/>
            </a:pPr>
            <a:r>
              <a:rPr lang="en-US" sz="1663">
                <a:solidFill>
                  <a:prstClr val="black"/>
                </a:solidFill>
                <a:latin typeface="Segoe UI Light" panose="020B0502040204020203" pitchFamily="34" charset="0"/>
                <a:cs typeface="Segoe UI Light" panose="020B0502040204020203" pitchFamily="34" charset="0"/>
              </a:rPr>
              <a:t>        </a:t>
            </a:r>
            <a:r>
              <a:rPr lang="en-US" sz="1663">
                <a:latin typeface="Segoe UI Light" panose="020B0502040204020203" pitchFamily="34" charset="0"/>
                <a:cs typeface="Segoe UI Light" panose="020B0502040204020203" pitchFamily="34" charset="0"/>
              </a:rPr>
              <a:t>@sparraguerra</a:t>
            </a:r>
            <a:endParaRPr lang="en-US" sz="1110">
              <a:latin typeface="Segoe UI Light" panose="020B0502040204020203" pitchFamily="34" charset="0"/>
              <a:cs typeface="Segoe UI Light" panose="020B0502040204020203" pitchFamily="34" charset="0"/>
            </a:endParaRPr>
          </a:p>
          <a:p>
            <a:pPr marL="346378" lvl="1" indent="0" defTabSz="1015359">
              <a:buNone/>
              <a:defRPr/>
            </a:pPr>
            <a:endParaRPr lang="en-US" sz="1110">
              <a:solidFill>
                <a:prstClr val="black"/>
              </a:solidFill>
              <a:latin typeface="Segoe UI Light" panose="020B0502040204020203" pitchFamily="34" charset="0"/>
              <a:cs typeface="Segoe UI Light" panose="020B0502040204020203" pitchFamily="34" charset="0"/>
              <a:hlinkClick r:id="rId2"/>
            </a:endParaRPr>
          </a:p>
          <a:p>
            <a:pPr marL="380760" indent="-380760" defTabSz="1015359">
              <a:defRPr/>
            </a:pPr>
            <a:endParaRPr lang="en-US" sz="2589">
              <a:solidFill>
                <a:prstClr val="black"/>
              </a:solidFill>
            </a:endParaRPr>
          </a:p>
          <a:p>
            <a:pPr marL="380760" indent="-380760" defTabSz="1015359">
              <a:defRPr/>
            </a:pPr>
            <a:endParaRPr lang="en-US" sz="1480">
              <a:solidFill>
                <a:prstClr val="black"/>
              </a:solidFill>
            </a:endParaRPr>
          </a:p>
        </p:txBody>
      </p:sp>
      <p:pic>
        <p:nvPicPr>
          <p:cNvPr id="23" name="Imagen 21">
            <a:extLst>
              <a:ext uri="{FF2B5EF4-FFF2-40B4-BE49-F238E27FC236}">
                <a16:creationId xmlns:a16="http://schemas.microsoft.com/office/drawing/2014/main" id="{00AB6C26-D1BC-4BCF-8E59-08C4EFDFF3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295" y="4039326"/>
            <a:ext cx="458586" cy="372828"/>
          </a:xfrm>
          <a:prstGeom prst="rect">
            <a:avLst/>
          </a:prstGeom>
        </p:spPr>
      </p:pic>
      <p:pic>
        <p:nvPicPr>
          <p:cNvPr id="24" name="Imagen 22">
            <a:extLst>
              <a:ext uri="{FF2B5EF4-FFF2-40B4-BE49-F238E27FC236}">
                <a16:creationId xmlns:a16="http://schemas.microsoft.com/office/drawing/2014/main" id="{56504BA3-B26C-41C7-80D6-10548B215C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1313" y="4061383"/>
            <a:ext cx="458586" cy="372828"/>
          </a:xfrm>
          <a:prstGeom prst="rect">
            <a:avLst/>
          </a:prstGeom>
        </p:spPr>
      </p:pic>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5"/>
          <a:stretch>
            <a:fillRect/>
          </a:stretch>
        </p:blipFill>
        <p:spPr>
          <a:xfrm>
            <a:off x="466080" y="5004533"/>
            <a:ext cx="2165802" cy="1070869"/>
          </a:xfrm>
          <a:prstGeom prst="rect">
            <a:avLst/>
          </a:prstGeom>
        </p:spPr>
      </p:pic>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450511">
            <a:off x="10506130" y="964951"/>
            <a:ext cx="1417317" cy="14093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413800">
            <a:off x="4555371" y="847564"/>
            <a:ext cx="1607936" cy="16079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8"/>
          <a:stretch>
            <a:fillRect/>
          </a:stretch>
        </p:blipFill>
        <p:spPr>
          <a:xfrm>
            <a:off x="6725928" y="4678163"/>
            <a:ext cx="2922473" cy="1179107"/>
          </a:xfrm>
          <a:prstGeom prst="rect">
            <a:avLst/>
          </a:prstGeom>
        </p:spPr>
      </p:pic>
    </p:spTree>
    <p:extLst>
      <p:ext uri="{BB962C8B-B14F-4D97-AF65-F5344CB8AC3E}">
        <p14:creationId xmlns:p14="http://schemas.microsoft.com/office/powerpoint/2010/main" val="100027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Una foto de un grupo de personas posando para una foto&#10;&#10;Descripción generada automáticamente">
            <a:extLst>
              <a:ext uri="{FF2B5EF4-FFF2-40B4-BE49-F238E27FC236}">
                <a16:creationId xmlns:a16="http://schemas.microsoft.com/office/drawing/2014/main" id="{2AF60FF6-24BD-4C1E-BC3A-8BBFD6F423CE}"/>
              </a:ext>
            </a:extLst>
          </p:cNvPr>
          <p:cNvPicPr>
            <a:picLocks noChangeAspect="1"/>
          </p:cNvPicPr>
          <p:nvPr/>
        </p:nvPicPr>
        <p:blipFill>
          <a:blip r:embed="rId2"/>
          <a:stretch>
            <a:fillRect/>
          </a:stretch>
        </p:blipFill>
        <p:spPr>
          <a:xfrm>
            <a:off x="1608448" y="126673"/>
            <a:ext cx="8975103" cy="6731327"/>
          </a:xfrm>
          <a:prstGeom prst="rect">
            <a:avLst/>
          </a:prstGeom>
        </p:spPr>
      </p:pic>
    </p:spTree>
    <p:extLst>
      <p:ext uri="{BB962C8B-B14F-4D97-AF65-F5344CB8AC3E}">
        <p14:creationId xmlns:p14="http://schemas.microsoft.com/office/powerpoint/2010/main" val="21615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9037-BD03-4AF0-9212-2637303FFAC4}"/>
              </a:ext>
            </a:extLst>
          </p:cNvPr>
          <p:cNvSpPr>
            <a:spLocks noGrp="1"/>
          </p:cNvSpPr>
          <p:nvPr>
            <p:ph type="title"/>
          </p:nvPr>
        </p:nvSpPr>
        <p:spPr/>
        <p:txBody>
          <a:bodyPr/>
          <a:lstStyle/>
          <a:p>
            <a:r>
              <a:rPr lang="en-US" err="1">
                <a:cs typeface="Calibri Light"/>
              </a:rPr>
              <a:t>Titulares</a:t>
            </a:r>
            <a:endParaRPr lang="en-US"/>
          </a:p>
        </p:txBody>
      </p:sp>
      <p:pic>
        <p:nvPicPr>
          <p:cNvPr id="9" name="Imagen 8">
            <a:extLst>
              <a:ext uri="{FF2B5EF4-FFF2-40B4-BE49-F238E27FC236}">
                <a16:creationId xmlns:a16="http://schemas.microsoft.com/office/drawing/2014/main" id="{E0C7E8E1-4BB5-43D7-A2CD-A0626DB8E5E8}"/>
              </a:ext>
            </a:extLst>
          </p:cNvPr>
          <p:cNvPicPr>
            <a:picLocks noChangeAspect="1"/>
          </p:cNvPicPr>
          <p:nvPr/>
        </p:nvPicPr>
        <p:blipFill>
          <a:blip r:embed="rId3"/>
          <a:stretch>
            <a:fillRect/>
          </a:stretch>
        </p:blipFill>
        <p:spPr>
          <a:xfrm>
            <a:off x="99523" y="2298547"/>
            <a:ext cx="5524500" cy="2258054"/>
          </a:xfrm>
          <a:prstGeom prst="rect">
            <a:avLst/>
          </a:prstGeom>
        </p:spPr>
      </p:pic>
      <p:pic>
        <p:nvPicPr>
          <p:cNvPr id="11" name="Imagen 10">
            <a:extLst>
              <a:ext uri="{FF2B5EF4-FFF2-40B4-BE49-F238E27FC236}">
                <a16:creationId xmlns:a16="http://schemas.microsoft.com/office/drawing/2014/main" id="{FD4889D1-C82C-4FDD-8A04-B44EC3094507}"/>
              </a:ext>
            </a:extLst>
          </p:cNvPr>
          <p:cNvPicPr>
            <a:picLocks noChangeAspect="1"/>
          </p:cNvPicPr>
          <p:nvPr/>
        </p:nvPicPr>
        <p:blipFill>
          <a:blip r:embed="rId4"/>
          <a:stretch>
            <a:fillRect/>
          </a:stretch>
        </p:blipFill>
        <p:spPr>
          <a:xfrm>
            <a:off x="113385" y="4559453"/>
            <a:ext cx="6554115" cy="1857634"/>
          </a:xfrm>
          <a:prstGeom prst="rect">
            <a:avLst/>
          </a:prstGeom>
        </p:spPr>
      </p:pic>
      <p:pic>
        <p:nvPicPr>
          <p:cNvPr id="13" name="Imagen 12">
            <a:extLst>
              <a:ext uri="{FF2B5EF4-FFF2-40B4-BE49-F238E27FC236}">
                <a16:creationId xmlns:a16="http://schemas.microsoft.com/office/drawing/2014/main" id="{9068ACB5-6F10-475D-97DC-2D39352F526A}"/>
              </a:ext>
            </a:extLst>
          </p:cNvPr>
          <p:cNvPicPr>
            <a:picLocks noChangeAspect="1"/>
          </p:cNvPicPr>
          <p:nvPr/>
        </p:nvPicPr>
        <p:blipFill>
          <a:blip r:embed="rId5"/>
          <a:stretch>
            <a:fillRect/>
          </a:stretch>
        </p:blipFill>
        <p:spPr>
          <a:xfrm>
            <a:off x="6710101" y="4555049"/>
            <a:ext cx="5382376" cy="1743318"/>
          </a:xfrm>
          <a:prstGeom prst="rect">
            <a:avLst/>
          </a:prstGeom>
        </p:spPr>
      </p:pic>
      <p:pic>
        <p:nvPicPr>
          <p:cNvPr id="15" name="Imagen 14">
            <a:extLst>
              <a:ext uri="{FF2B5EF4-FFF2-40B4-BE49-F238E27FC236}">
                <a16:creationId xmlns:a16="http://schemas.microsoft.com/office/drawing/2014/main" id="{B9B12AC7-AE55-443D-B68E-577C45741503}"/>
              </a:ext>
            </a:extLst>
          </p:cNvPr>
          <p:cNvPicPr>
            <a:picLocks noChangeAspect="1"/>
          </p:cNvPicPr>
          <p:nvPr/>
        </p:nvPicPr>
        <p:blipFill>
          <a:blip r:embed="rId6"/>
          <a:stretch>
            <a:fillRect/>
          </a:stretch>
        </p:blipFill>
        <p:spPr>
          <a:xfrm>
            <a:off x="99523" y="1153300"/>
            <a:ext cx="8135485" cy="1009791"/>
          </a:xfrm>
          <a:prstGeom prst="rect">
            <a:avLst/>
          </a:prstGeom>
        </p:spPr>
      </p:pic>
      <p:pic>
        <p:nvPicPr>
          <p:cNvPr id="7" name="Imagen 6">
            <a:extLst>
              <a:ext uri="{FF2B5EF4-FFF2-40B4-BE49-F238E27FC236}">
                <a16:creationId xmlns:a16="http://schemas.microsoft.com/office/drawing/2014/main" id="{FB2C622D-953C-4934-91C2-57A2C635377F}"/>
              </a:ext>
            </a:extLst>
          </p:cNvPr>
          <p:cNvPicPr>
            <a:picLocks noChangeAspect="1"/>
          </p:cNvPicPr>
          <p:nvPr/>
        </p:nvPicPr>
        <p:blipFill>
          <a:blip r:embed="rId7"/>
          <a:stretch>
            <a:fillRect/>
          </a:stretch>
        </p:blipFill>
        <p:spPr>
          <a:xfrm>
            <a:off x="6384885" y="1980129"/>
            <a:ext cx="5524500" cy="2419350"/>
          </a:xfrm>
          <a:prstGeom prst="rect">
            <a:avLst/>
          </a:prstGeom>
        </p:spPr>
      </p:pic>
    </p:spTree>
    <p:extLst>
      <p:ext uri="{BB962C8B-B14F-4D97-AF65-F5344CB8AC3E}">
        <p14:creationId xmlns:p14="http://schemas.microsoft.com/office/powerpoint/2010/main" val="91873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40B2-0C82-4DC1-9BF7-27FA33E9B220}"/>
              </a:ext>
            </a:extLst>
          </p:cNvPr>
          <p:cNvSpPr>
            <a:spLocks noGrp="1"/>
          </p:cNvSpPr>
          <p:nvPr>
            <p:ph type="title"/>
          </p:nvPr>
        </p:nvSpPr>
        <p:spPr/>
        <p:txBody>
          <a:bodyPr/>
          <a:lstStyle/>
          <a:p>
            <a:r>
              <a:rPr lang="es-ES"/>
              <a:t>¿Qué servicios utiliza por debajo?</a:t>
            </a:r>
            <a:endParaRPr lang="en-US"/>
          </a:p>
        </p:txBody>
      </p:sp>
      <p:pic>
        <p:nvPicPr>
          <p:cNvPr id="3074" name="Picture 2" descr="Bruce Leroy  GIF - Police Academy Bruce Leroy GIFs">
            <a:extLst>
              <a:ext uri="{FF2B5EF4-FFF2-40B4-BE49-F238E27FC236}">
                <a16:creationId xmlns:a16="http://schemas.microsoft.com/office/drawing/2014/main" id="{9318A5D9-1E0A-4FB9-99C7-184BCEFFE4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1258" y="1137519"/>
            <a:ext cx="9340100" cy="522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1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9037-BD03-4AF0-9212-2637303FFAC4}"/>
              </a:ext>
            </a:extLst>
          </p:cNvPr>
          <p:cNvSpPr>
            <a:spLocks noGrp="1"/>
          </p:cNvSpPr>
          <p:nvPr>
            <p:ph type="title"/>
          </p:nvPr>
        </p:nvSpPr>
        <p:spPr/>
        <p:txBody>
          <a:bodyPr/>
          <a:lstStyle/>
          <a:p>
            <a:r>
              <a:rPr lang="en-US">
                <a:cs typeface="Calibri Light"/>
              </a:rPr>
              <a:t>Video Analyzer for Media</a:t>
            </a:r>
            <a:endParaRPr lang="en-US"/>
          </a:p>
        </p:txBody>
      </p:sp>
      <p:pic>
        <p:nvPicPr>
          <p:cNvPr id="6" name="Imagen 5" descr="Interfaz de usuario gráfica&#10;&#10;Descripción generada automáticamente con confianza media">
            <a:extLst>
              <a:ext uri="{FF2B5EF4-FFF2-40B4-BE49-F238E27FC236}">
                <a16:creationId xmlns:a16="http://schemas.microsoft.com/office/drawing/2014/main" id="{6801B66A-F16D-4DDD-8213-43F33FAC2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19" y="1147041"/>
            <a:ext cx="10374775" cy="5420820"/>
          </a:xfrm>
          <a:prstGeom prst="rect">
            <a:avLst/>
          </a:prstGeom>
        </p:spPr>
      </p:pic>
    </p:spTree>
    <p:extLst>
      <p:ext uri="{BB962C8B-B14F-4D97-AF65-F5344CB8AC3E}">
        <p14:creationId xmlns:p14="http://schemas.microsoft.com/office/powerpoint/2010/main" val="230997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37E1F-292B-498D-8B64-7E7BB2FAEA7E}"/>
              </a:ext>
            </a:extLst>
          </p:cNvPr>
          <p:cNvSpPr>
            <a:spLocks noGrp="1"/>
          </p:cNvSpPr>
          <p:nvPr>
            <p:ph type="title"/>
          </p:nvPr>
        </p:nvSpPr>
        <p:spPr/>
        <p:txBody>
          <a:bodyPr/>
          <a:lstStyle/>
          <a:p>
            <a:r>
              <a:rPr lang="es-ES"/>
              <a:t>Análisis holístico	</a:t>
            </a:r>
          </a:p>
        </p:txBody>
      </p:sp>
      <p:pic>
        <p:nvPicPr>
          <p:cNvPr id="5" name="Imagen 4" descr="Diagrama, Diagrama de Venn&#10;&#10;Descripción generada automáticamente">
            <a:extLst>
              <a:ext uri="{FF2B5EF4-FFF2-40B4-BE49-F238E27FC236}">
                <a16:creationId xmlns:a16="http://schemas.microsoft.com/office/drawing/2014/main" id="{630457FC-4A37-45C9-8D73-51B62F70F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209" y="1547549"/>
            <a:ext cx="8417875" cy="4738343"/>
          </a:xfrm>
          <a:prstGeom prst="rect">
            <a:avLst/>
          </a:prstGeom>
        </p:spPr>
      </p:pic>
    </p:spTree>
    <p:extLst>
      <p:ext uri="{BB962C8B-B14F-4D97-AF65-F5344CB8AC3E}">
        <p14:creationId xmlns:p14="http://schemas.microsoft.com/office/powerpoint/2010/main" val="42631269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3F7444437D770438E45D27832CD7157" ma:contentTypeVersion="11" ma:contentTypeDescription="Crear nuevo documento." ma:contentTypeScope="" ma:versionID="fc7dd2ef7cda2991acd492fc3482baee">
  <xsd:schema xmlns:xsd="http://www.w3.org/2001/XMLSchema" xmlns:xs="http://www.w3.org/2001/XMLSchema" xmlns:p="http://schemas.microsoft.com/office/2006/metadata/properties" xmlns:ns3="24fe87fc-e925-4fcc-bb63-801a3f9f95f7" xmlns:ns4="e3d59aa4-d775-4b9b-aa83-ddc174cb96fc" targetNamespace="http://schemas.microsoft.com/office/2006/metadata/properties" ma:root="true" ma:fieldsID="305fc6e4a2be17353235b1d067bb7ac4" ns3:_="" ns4:_="">
    <xsd:import namespace="24fe87fc-e925-4fcc-bb63-801a3f9f95f7"/>
    <xsd:import namespace="e3d59aa4-d775-4b9b-aa83-ddc174cb96fc"/>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e87fc-e925-4fcc-bb63-801a3f9f9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3d59aa4-d775-4b9b-aa83-ddc174cb96fc"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element name="SharingHintHash" ma:index="13"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9B9155-E961-46B4-87CB-442CA2F7D7F4}">
  <ds:schemaRefs>
    <ds:schemaRef ds:uri="http://www.w3.org/XML/1998/namespace"/>
    <ds:schemaRef ds:uri="24fe87fc-e925-4fcc-bb63-801a3f9f95f7"/>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e3d59aa4-d775-4b9b-aa83-ddc174cb96fc"/>
    <ds:schemaRef ds:uri="http://purl.org/dc/dcmitype/"/>
    <ds:schemaRef ds:uri="http://purl.org/dc/terms/"/>
  </ds:schemaRefs>
</ds:datastoreItem>
</file>

<file path=customXml/itemProps2.xml><?xml version="1.0" encoding="utf-8"?>
<ds:datastoreItem xmlns:ds="http://schemas.openxmlformats.org/officeDocument/2006/customXml" ds:itemID="{F8CD6147-457F-48ED-B1CF-CB2AC37BA2E1}">
  <ds:schemaRefs>
    <ds:schemaRef ds:uri="http://schemas.microsoft.com/sharepoint/v3/contenttype/forms"/>
  </ds:schemaRefs>
</ds:datastoreItem>
</file>

<file path=customXml/itemProps3.xml><?xml version="1.0" encoding="utf-8"?>
<ds:datastoreItem xmlns:ds="http://schemas.openxmlformats.org/officeDocument/2006/customXml" ds:itemID="{AE00E061-0578-4BE9-90FE-D76A83F23D9A}">
  <ds:schemaRefs>
    <ds:schemaRef ds:uri="24fe87fc-e925-4fcc-bb63-801a3f9f95f7"/>
    <ds:schemaRef ds:uri="e3d59aa4-d775-4b9b-aa83-ddc174cb96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Widescreen</PresentationFormat>
  <Paragraphs>164</Paragraphs>
  <Slides>21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Helvetica</vt:lpstr>
      <vt:lpstr>Segoe UI</vt:lpstr>
      <vt:lpstr>Segoe UI Light</vt:lpstr>
      <vt:lpstr>Trebuchet MS</vt:lpstr>
      <vt:lpstr>Tema de Office</vt:lpstr>
      <vt:lpstr>PowerPoint Presentation</vt:lpstr>
      <vt:lpstr>PowerPoint Presentation</vt:lpstr>
      <vt:lpstr>Agenda</vt:lpstr>
      <vt:lpstr>Nosotros</vt:lpstr>
      <vt:lpstr>PowerPoint Presentation</vt:lpstr>
      <vt:lpstr>Titulares</vt:lpstr>
      <vt:lpstr>¿Qué servicios utiliza por debajo?</vt:lpstr>
      <vt:lpstr>Video Analyzer for Media</vt:lpstr>
      <vt:lpstr>Análisis holístico </vt:lpstr>
      <vt:lpstr>Extiéndelo</vt:lpstr>
      <vt:lpstr>¿Qué podemos hacer además con este servicio?</vt:lpstr>
      <vt:lpstr>¿Qué extraeremos del análisis?</vt:lpstr>
      <vt:lpstr>Información de los vídeos</vt:lpstr>
      <vt:lpstr>Información de audio </vt:lpstr>
      <vt:lpstr>Información de audio y vídeo </vt:lpstr>
      <vt:lpstr>Limitaciones</vt:lpstr>
      <vt:lpstr>Limitaciones</vt:lpstr>
      <vt:lpstr>LLEGAN LAS DEMOS!!!!</vt:lpstr>
      <vt:lpstr>ESTO ES TODO AMIGOS!!!!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Sergio Parra Guerra</cp:lastModifiedBy>
  <cp:revision>2</cp:revision>
  <dcterms:created xsi:type="dcterms:W3CDTF">2018-11-16T16:29:33Z</dcterms:created>
  <dcterms:modified xsi:type="dcterms:W3CDTF">2021-10-13T08:07:12Z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0x01010073F7444437D770438E45D27832CD7157</vt:lpwstr>
  </property>
</Properties>
</file>